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66" r:id="rId3"/>
    <p:sldId id="277" r:id="rId4"/>
    <p:sldId id="260" r:id="rId5"/>
    <p:sldId id="303" r:id="rId6"/>
    <p:sldId id="274" r:id="rId7"/>
    <p:sldId id="309" r:id="rId8"/>
    <p:sldId id="370" r:id="rId9"/>
    <p:sldId id="372" r:id="rId10"/>
    <p:sldId id="258" r:id="rId11"/>
    <p:sldId id="335" r:id="rId12"/>
    <p:sldId id="288" r:id="rId13"/>
    <p:sldId id="356" r:id="rId14"/>
    <p:sldId id="333" r:id="rId15"/>
    <p:sldId id="317" r:id="rId16"/>
    <p:sldId id="339" r:id="rId17"/>
    <p:sldId id="361" r:id="rId18"/>
    <p:sldId id="371" r:id="rId19"/>
    <p:sldId id="362" r:id="rId20"/>
    <p:sldId id="292" r:id="rId21"/>
    <p:sldId id="318" r:id="rId22"/>
    <p:sldId id="321" r:id="rId23"/>
    <p:sldId id="327" r:id="rId24"/>
    <p:sldId id="341" r:id="rId25"/>
    <p:sldId id="366" r:id="rId26"/>
    <p:sldId id="300" r:id="rId27"/>
    <p:sldId id="367" r:id="rId28"/>
    <p:sldId id="306" r:id="rId29"/>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loret" initials="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55" autoAdjust="0"/>
    <p:restoredTop sz="98305" autoAdjust="0"/>
  </p:normalViewPr>
  <p:slideViewPr>
    <p:cSldViewPr>
      <p:cViewPr>
        <p:scale>
          <a:sx n="76" d="100"/>
          <a:sy n="76" d="100"/>
        </p:scale>
        <p:origin x="-1200" y="-10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ITC members</a:t>
            </a:r>
            <a:endParaRPr lang="en-US" dirty="0"/>
          </a:p>
        </c:rich>
      </c:tx>
      <c:layout/>
      <c:overlay val="0"/>
    </c:title>
    <c:autoTitleDeleted val="0"/>
    <c:plotArea>
      <c:layout/>
      <c:barChart>
        <c:barDir val="bar"/>
        <c:grouping val="clustered"/>
        <c:varyColors val="0"/>
        <c:ser>
          <c:idx val="0"/>
          <c:order val="0"/>
          <c:tx>
            <c:strRef>
              <c:f>Sheet1!$B$1</c:f>
              <c:strCache>
                <c:ptCount val="1"/>
                <c:pt idx="0">
                  <c:v>Members</c:v>
                </c:pt>
              </c:strCache>
            </c:strRef>
          </c:tx>
          <c:invertIfNegative val="0"/>
          <c:cat>
            <c:strRef>
              <c:f>Sheet1!$A$2:$A$7</c:f>
              <c:strCache>
                <c:ptCount val="6"/>
                <c:pt idx="0">
                  <c:v>2010 Q4</c:v>
                </c:pt>
                <c:pt idx="1">
                  <c:v>2011 Q4</c:v>
                </c:pt>
                <c:pt idx="2">
                  <c:v>2012 Q2</c:v>
                </c:pt>
                <c:pt idx="3">
                  <c:v>2013 Q4</c:v>
                </c:pt>
                <c:pt idx="4">
                  <c:v>2014 Q4</c:v>
                </c:pt>
                <c:pt idx="5">
                  <c:v>2015 Q2</c:v>
                </c:pt>
              </c:strCache>
            </c:strRef>
          </c:cat>
          <c:val>
            <c:numRef>
              <c:f>Sheet1!$B$2:$B$7</c:f>
              <c:numCache>
                <c:formatCode>General</c:formatCode>
                <c:ptCount val="6"/>
                <c:pt idx="0">
                  <c:v>430.0</c:v>
                </c:pt>
                <c:pt idx="1">
                  <c:v>510.0</c:v>
                </c:pt>
                <c:pt idx="2">
                  <c:v>554.0</c:v>
                </c:pt>
                <c:pt idx="3">
                  <c:v>670.0</c:v>
                </c:pt>
                <c:pt idx="4">
                  <c:v>769.0</c:v>
                </c:pt>
                <c:pt idx="5">
                  <c:v>866.0</c:v>
                </c:pt>
              </c:numCache>
            </c:numRef>
          </c:val>
        </c:ser>
        <c:dLbls>
          <c:showLegendKey val="0"/>
          <c:showVal val="0"/>
          <c:showCatName val="0"/>
          <c:showSerName val="0"/>
          <c:showPercent val="0"/>
          <c:showBubbleSize val="0"/>
        </c:dLbls>
        <c:gapWidth val="150"/>
        <c:axId val="-2106117464"/>
        <c:axId val="-2135297400"/>
      </c:barChart>
      <c:catAx>
        <c:axId val="-2106117464"/>
        <c:scaling>
          <c:orientation val="minMax"/>
        </c:scaling>
        <c:delete val="0"/>
        <c:axPos val="l"/>
        <c:numFmt formatCode="General" sourceLinked="1"/>
        <c:majorTickMark val="out"/>
        <c:minorTickMark val="none"/>
        <c:tickLblPos val="nextTo"/>
        <c:crossAx val="-2135297400"/>
        <c:crosses val="autoZero"/>
        <c:auto val="1"/>
        <c:lblAlgn val="ctr"/>
        <c:lblOffset val="100"/>
        <c:noMultiLvlLbl val="0"/>
      </c:catAx>
      <c:valAx>
        <c:axId val="-2135297400"/>
        <c:scaling>
          <c:orientation val="minMax"/>
        </c:scaling>
        <c:delete val="0"/>
        <c:axPos val="b"/>
        <c:majorGridlines/>
        <c:numFmt formatCode="General" sourceLinked="1"/>
        <c:majorTickMark val="out"/>
        <c:minorTickMark val="none"/>
        <c:tickLblPos val="nextTo"/>
        <c:crossAx val="-2106117464"/>
        <c:crosses val="autoZero"/>
        <c:crossBetween val="between"/>
      </c:valAx>
      <c:spPr>
        <a:noFill/>
        <a:ln w="18181">
          <a:noFill/>
        </a:ln>
      </c:spPr>
    </c:plotArea>
    <c:plotVisOnly val="1"/>
    <c:dispBlanksAs val="gap"/>
    <c:showDLblsOverMax val="0"/>
  </c:chart>
  <c:txPr>
    <a:bodyPr/>
    <a:lstStyle/>
    <a:p>
      <a:pPr>
        <a:defRPr sz="1288"/>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wrap="square" lIns="93031" tIns="46516" rIns="93031" bIns="46516" numCol="1" anchor="t" anchorCtr="0" compatLnSpc="1">
            <a:prstTxWarp prst="textNoShape">
              <a:avLst/>
            </a:prstTxWarp>
          </a:bodyPr>
          <a:lstStyle>
            <a:lvl1pPr>
              <a:defRPr sz="1200">
                <a:cs typeface="Arial" charset="0"/>
              </a:defRPr>
            </a:lvl1pPr>
          </a:lstStyle>
          <a:p>
            <a:pPr>
              <a:defRPr/>
            </a:pPr>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wrap="square" lIns="93031" tIns="46516" rIns="93031" bIns="46516" numCol="1" anchor="t" anchorCtr="0" compatLnSpc="1">
            <a:prstTxWarp prst="textNoShape">
              <a:avLst/>
            </a:prstTxWarp>
          </a:bodyPr>
          <a:lstStyle>
            <a:lvl1pPr algn="r">
              <a:defRPr sz="1200">
                <a:cs typeface="Arial" charset="0"/>
              </a:defRPr>
            </a:lvl1pPr>
          </a:lstStyle>
          <a:p>
            <a:pPr>
              <a:defRPr/>
            </a:pPr>
            <a:fld id="{A775007E-91EC-8143-B3B7-7779EDEC24B9}" type="datetimeFigureOut">
              <a:rPr lang="en-US"/>
              <a:pPr>
                <a:defRPr/>
              </a:pPr>
              <a:t>14/07/15</a:t>
            </a:fld>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wrap="square" lIns="93031" tIns="46516" rIns="93031" bIns="46516" numCol="1" anchor="b" anchorCtr="0" compatLnSpc="1">
            <a:prstTxWarp prst="textNoShape">
              <a:avLst/>
            </a:prstTxWarp>
          </a:bodyPr>
          <a:lstStyle>
            <a:lvl1pPr>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wrap="square" lIns="93031" tIns="46516" rIns="93031" bIns="46516" numCol="1" anchor="b" anchorCtr="0" compatLnSpc="1">
            <a:prstTxWarp prst="textNoShape">
              <a:avLst/>
            </a:prstTxWarp>
          </a:bodyPr>
          <a:lstStyle>
            <a:lvl1pPr algn="r">
              <a:defRPr sz="1200">
                <a:cs typeface="Arial" charset="0"/>
              </a:defRPr>
            </a:lvl1pPr>
          </a:lstStyle>
          <a:p>
            <a:pPr>
              <a:defRPr/>
            </a:pPr>
            <a:fld id="{126843ED-48BE-CF48-B0C3-135D1C63F029}" type="slidenum">
              <a:rPr lang="en-US"/>
              <a:pPr>
                <a:defRPr/>
              </a:pPr>
              <a:t>‹#›</a:t>
            </a:fld>
            <a:endParaRPr lang="en-US"/>
          </a:p>
        </p:txBody>
      </p:sp>
    </p:spTree>
    <p:extLst>
      <p:ext uri="{BB962C8B-B14F-4D97-AF65-F5344CB8AC3E}">
        <p14:creationId xmlns:p14="http://schemas.microsoft.com/office/powerpoint/2010/main" val="1376888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wrap="square" lIns="93031" tIns="46516" rIns="93031" bIns="46516"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979863" y="0"/>
            <a:ext cx="3044825" cy="465138"/>
          </a:xfrm>
          <a:prstGeom prst="rect">
            <a:avLst/>
          </a:prstGeom>
        </p:spPr>
        <p:txBody>
          <a:bodyPr vert="horz" wrap="square" lIns="93031" tIns="46516" rIns="93031" bIns="46516" numCol="1" anchor="t" anchorCtr="0" compatLnSpc="1">
            <a:prstTxWarp prst="textNoShape">
              <a:avLst/>
            </a:prstTxWarp>
          </a:bodyPr>
          <a:lstStyle>
            <a:lvl1pPr algn="r">
              <a:defRPr sz="1200">
                <a:latin typeface="Calibri" charset="0"/>
                <a:cs typeface="Arial" charset="0"/>
              </a:defRPr>
            </a:lvl1pPr>
          </a:lstStyle>
          <a:p>
            <a:pPr>
              <a:defRPr/>
            </a:pPr>
            <a:fld id="{497E447E-2289-AA4B-9758-8316B587B281}" type="datetimeFigureOut">
              <a:rPr lang="en-US"/>
              <a:pPr>
                <a:defRPr/>
              </a:pPr>
              <a:t>14/07/15</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wrap="square" lIns="93031" tIns="46516" rIns="93031" bIns="46516"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3263" y="4422775"/>
            <a:ext cx="5619750" cy="4191000"/>
          </a:xfrm>
          <a:prstGeom prst="rect">
            <a:avLst/>
          </a:prstGeom>
        </p:spPr>
        <p:txBody>
          <a:bodyPr vert="horz" lIns="93031" tIns="46516" rIns="93031" bIns="465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5550"/>
            <a:ext cx="3044825" cy="465138"/>
          </a:xfrm>
          <a:prstGeom prst="rect">
            <a:avLst/>
          </a:prstGeom>
        </p:spPr>
        <p:txBody>
          <a:bodyPr vert="horz" wrap="square" lIns="93031" tIns="46516" rIns="93031" bIns="46516"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979863" y="8845550"/>
            <a:ext cx="3044825" cy="465138"/>
          </a:xfrm>
          <a:prstGeom prst="rect">
            <a:avLst/>
          </a:prstGeom>
        </p:spPr>
        <p:txBody>
          <a:bodyPr vert="horz" wrap="square" lIns="93031" tIns="46516" rIns="93031" bIns="46516" numCol="1" anchor="b" anchorCtr="0" compatLnSpc="1">
            <a:prstTxWarp prst="textNoShape">
              <a:avLst/>
            </a:prstTxWarp>
          </a:bodyPr>
          <a:lstStyle>
            <a:lvl1pPr algn="r">
              <a:defRPr sz="1200">
                <a:latin typeface="Calibri" charset="0"/>
                <a:cs typeface="Arial" charset="0"/>
              </a:defRPr>
            </a:lvl1pPr>
          </a:lstStyle>
          <a:p>
            <a:pPr>
              <a:defRPr/>
            </a:pPr>
            <a:fld id="{F3D8CB5E-0B6B-2E47-B29D-02D56D1CB550}" type="slidenum">
              <a:rPr lang="en-US"/>
              <a:pPr>
                <a:defRPr/>
              </a:pPr>
              <a:t>‹#›</a:t>
            </a:fld>
            <a:endParaRPr lang="en-US"/>
          </a:p>
        </p:txBody>
      </p:sp>
    </p:spTree>
    <p:extLst>
      <p:ext uri="{BB962C8B-B14F-4D97-AF65-F5344CB8AC3E}">
        <p14:creationId xmlns:p14="http://schemas.microsoft.com/office/powerpoint/2010/main" val="18849180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s-ES_tradnl">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5ABDDF-A790-7B4F-A6F9-9B4D9CE0FE29}" type="slidenum">
              <a:rPr lang="en-US" sz="1200">
                <a:latin typeface="Calibri" charset="0"/>
                <a:cs typeface="Arial" charset="0"/>
              </a:rPr>
              <a:pPr eaLnBrk="1" hangingPunct="1"/>
              <a:t>5</a:t>
            </a:fld>
            <a:endParaRPr lang="en-US" sz="1200">
              <a:latin typeface="Calibri"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s-ES_tradnl" dirty="0">
              <a:latin typeface="Calibri"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148248-DEB2-2F4B-9EE5-A5003A606F05}" type="slidenum">
              <a:rPr lang="en-US" sz="1200">
                <a:latin typeface="Calibri" charset="0"/>
                <a:cs typeface="Arial" charset="0"/>
              </a:rPr>
              <a:pPr eaLnBrk="1" hangingPunct="1"/>
              <a:t>26</a:t>
            </a:fld>
            <a:endParaRPr lang="en-US" sz="1200">
              <a:latin typeface="Calibri"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s-ES_tradnl">
              <a:latin typeface="Calibri"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148248-DEB2-2F4B-9EE5-A5003A606F05}" type="slidenum">
              <a:rPr lang="en-US" sz="1200">
                <a:latin typeface="Calibri" charset="0"/>
                <a:cs typeface="Arial" charset="0"/>
              </a:rPr>
              <a:pPr eaLnBrk="1" hangingPunct="1"/>
              <a:t>27</a:t>
            </a:fld>
            <a:endParaRPr lang="en-US" sz="1200">
              <a:latin typeface="Calibri"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s-ES_tradnl">
              <a:latin typeface="Calibri"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FCB9CB-84D9-F041-9075-AE1F8C626356}" type="slidenum">
              <a:rPr lang="en-US" sz="1200">
                <a:latin typeface="Calibri" charset="0"/>
                <a:cs typeface="Arial" charset="0"/>
              </a:rPr>
              <a:pPr eaLnBrk="1" hangingPunct="1"/>
              <a:t>28</a:t>
            </a:fld>
            <a:endParaRPr lang="en-US" sz="1200">
              <a:latin typeface="Calibri"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E9C9E6-900D-B247-99D3-4AFB1F8834AC}" type="datetime1">
              <a:rPr lang="fr-FR" smtClean="0"/>
              <a:pPr>
                <a:defRPr/>
              </a:pPr>
              <a:t>14/07/15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ITC Meeting, June 2015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3A5F10-FCF1-854D-978B-4B4EB1E99235}" type="slidenum">
              <a:rPr lang="en-US"/>
              <a:pPr>
                <a:defRPr/>
              </a:pPr>
              <a:t>‹#›</a:t>
            </a:fld>
            <a:endParaRPr lang="en-US"/>
          </a:p>
        </p:txBody>
      </p:sp>
    </p:spTree>
    <p:extLst>
      <p:ext uri="{BB962C8B-B14F-4D97-AF65-F5344CB8AC3E}">
        <p14:creationId xmlns:p14="http://schemas.microsoft.com/office/powerpoint/2010/main" val="187650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DA33D0-1C9D-8342-B2A6-835A1FA6272A}" type="datetime1">
              <a:rPr lang="fr-FR" smtClean="0"/>
              <a:pPr>
                <a:defRPr/>
              </a:pPr>
              <a:t>14/07/15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ITC Meeting, June 2015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252D011-A3E4-0345-B071-81134FEEBED8}" type="slidenum">
              <a:rPr lang="en-US"/>
              <a:pPr>
                <a:defRPr/>
              </a:pPr>
              <a:t>‹#›</a:t>
            </a:fld>
            <a:endParaRPr lang="en-US"/>
          </a:p>
        </p:txBody>
      </p:sp>
    </p:spTree>
    <p:extLst>
      <p:ext uri="{BB962C8B-B14F-4D97-AF65-F5344CB8AC3E}">
        <p14:creationId xmlns:p14="http://schemas.microsoft.com/office/powerpoint/2010/main" val="272389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C60797-D928-4848-9140-8B6511F9203D}" type="datetime1">
              <a:rPr lang="fr-FR" smtClean="0"/>
              <a:pPr>
                <a:defRPr/>
              </a:pPr>
              <a:t>14/07/15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ITC Meeting, June 2015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C74D2C-40D7-624C-8BEC-F123FE25C5CD}" type="slidenum">
              <a:rPr lang="en-US"/>
              <a:pPr>
                <a:defRPr/>
              </a:pPr>
              <a:t>‹#›</a:t>
            </a:fld>
            <a:endParaRPr lang="en-US"/>
          </a:p>
        </p:txBody>
      </p:sp>
    </p:spTree>
    <p:extLst>
      <p:ext uri="{BB962C8B-B14F-4D97-AF65-F5344CB8AC3E}">
        <p14:creationId xmlns:p14="http://schemas.microsoft.com/office/powerpoint/2010/main" val="299646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D3EBB0-790D-8542-9243-B86BB16D638D}" type="datetime1">
              <a:rPr lang="fr-FR" smtClean="0"/>
              <a:pPr>
                <a:defRPr/>
              </a:pPr>
              <a:t>14/07/15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ITC Meeting, June 2015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01715DD-C04E-9741-A673-5CC7DA06B10C}" type="slidenum">
              <a:rPr lang="en-US"/>
              <a:pPr>
                <a:defRPr/>
              </a:pPr>
              <a:t>‹#›</a:t>
            </a:fld>
            <a:endParaRPr lang="en-US"/>
          </a:p>
        </p:txBody>
      </p:sp>
    </p:spTree>
    <p:extLst>
      <p:ext uri="{BB962C8B-B14F-4D97-AF65-F5344CB8AC3E}">
        <p14:creationId xmlns:p14="http://schemas.microsoft.com/office/powerpoint/2010/main" val="104373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B631CD-1D1C-1F4F-BB54-E189C63B1446}" type="datetime1">
              <a:rPr lang="fr-FR" smtClean="0"/>
              <a:pPr>
                <a:defRPr/>
              </a:pPr>
              <a:t>14/07/15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ITC Meeting, June 2015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1F4FE7-12BE-C747-9505-5C4BD74B14C4}" type="slidenum">
              <a:rPr lang="en-US"/>
              <a:pPr>
                <a:defRPr/>
              </a:pPr>
              <a:t>‹#›</a:t>
            </a:fld>
            <a:endParaRPr lang="en-US"/>
          </a:p>
        </p:txBody>
      </p:sp>
    </p:spTree>
    <p:extLst>
      <p:ext uri="{BB962C8B-B14F-4D97-AF65-F5344CB8AC3E}">
        <p14:creationId xmlns:p14="http://schemas.microsoft.com/office/powerpoint/2010/main" val="71710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881759-F82B-8B48-B6F4-EA2AD2C324F2}" type="datetime1">
              <a:rPr lang="fr-FR" smtClean="0"/>
              <a:pPr>
                <a:defRPr/>
              </a:pPr>
              <a:t>14/07/15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smtClean="0"/>
              <a:t>ITC Meeting, June 2015</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FEB3F1E-6D00-9B46-98F1-1762110E0130}" type="slidenum">
              <a:rPr lang="en-US"/>
              <a:pPr>
                <a:defRPr/>
              </a:pPr>
              <a:t>‹#›</a:t>
            </a:fld>
            <a:endParaRPr lang="en-US"/>
          </a:p>
        </p:txBody>
      </p:sp>
    </p:spTree>
    <p:extLst>
      <p:ext uri="{BB962C8B-B14F-4D97-AF65-F5344CB8AC3E}">
        <p14:creationId xmlns:p14="http://schemas.microsoft.com/office/powerpoint/2010/main" val="14699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9575E85-2B32-9D4C-8FD0-858460D44DCC}" type="datetime1">
              <a:rPr lang="fr-FR" smtClean="0"/>
              <a:pPr>
                <a:defRPr/>
              </a:pPr>
              <a:t>14/07/15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dirty="0" smtClean="0"/>
              <a:t>ITC Meeting, June 2015</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4A55961-7D8C-7B49-BC70-CC3133BC0A16}" type="slidenum">
              <a:rPr lang="en-US"/>
              <a:pPr>
                <a:defRPr/>
              </a:pPr>
              <a:t>‹#›</a:t>
            </a:fld>
            <a:endParaRPr lang="en-US"/>
          </a:p>
        </p:txBody>
      </p:sp>
    </p:spTree>
    <p:extLst>
      <p:ext uri="{BB962C8B-B14F-4D97-AF65-F5344CB8AC3E}">
        <p14:creationId xmlns:p14="http://schemas.microsoft.com/office/powerpoint/2010/main" val="51137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B63F11-23F1-DB4C-B67B-E2469A42EEA6}" type="datetime1">
              <a:rPr lang="fr-FR" smtClean="0"/>
              <a:pPr>
                <a:defRPr/>
              </a:pPr>
              <a:t>14/07/15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dirty="0" smtClean="0"/>
              <a:t>ITC Meeting, June 2015</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7DB3AEF-8BC4-5C4A-B797-E3FC713A6CED}" type="slidenum">
              <a:rPr lang="en-US"/>
              <a:pPr>
                <a:defRPr/>
              </a:pPr>
              <a:t>‹#›</a:t>
            </a:fld>
            <a:endParaRPr lang="en-US"/>
          </a:p>
        </p:txBody>
      </p:sp>
    </p:spTree>
    <p:extLst>
      <p:ext uri="{BB962C8B-B14F-4D97-AF65-F5344CB8AC3E}">
        <p14:creationId xmlns:p14="http://schemas.microsoft.com/office/powerpoint/2010/main" val="229437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94B4AA-CA71-C142-94D3-B359F38566A9}" type="datetime1">
              <a:rPr lang="fr-FR" smtClean="0"/>
              <a:pPr>
                <a:defRPr/>
              </a:pPr>
              <a:t>14/07/15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dirty="0" smtClean="0"/>
              <a:t>ITC Meeting, June 2015</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E1FEE69-71E0-1349-B82E-0FF7957C7AA2}" type="slidenum">
              <a:rPr lang="en-US"/>
              <a:pPr>
                <a:defRPr/>
              </a:pPr>
              <a:t>‹#›</a:t>
            </a:fld>
            <a:endParaRPr lang="en-US"/>
          </a:p>
        </p:txBody>
      </p:sp>
    </p:spTree>
    <p:extLst>
      <p:ext uri="{BB962C8B-B14F-4D97-AF65-F5344CB8AC3E}">
        <p14:creationId xmlns:p14="http://schemas.microsoft.com/office/powerpoint/2010/main" val="102733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E1E464-F644-754A-AFAB-9B66E4A6913B}" type="datetime1">
              <a:rPr lang="fr-FR" smtClean="0"/>
              <a:pPr>
                <a:defRPr/>
              </a:pPr>
              <a:t>14/07/15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smtClean="0"/>
              <a:t>ITC Meeting, June 2015</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9A05C5E-81DB-8143-BB32-FD7F0936C213}" type="slidenum">
              <a:rPr lang="en-US"/>
              <a:pPr>
                <a:defRPr/>
              </a:pPr>
              <a:t>‹#›</a:t>
            </a:fld>
            <a:endParaRPr lang="en-US"/>
          </a:p>
        </p:txBody>
      </p:sp>
    </p:spTree>
    <p:extLst>
      <p:ext uri="{BB962C8B-B14F-4D97-AF65-F5344CB8AC3E}">
        <p14:creationId xmlns:p14="http://schemas.microsoft.com/office/powerpoint/2010/main" val="200565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9A721F-F503-5F48-A354-D3B44155F0E4}" type="datetime1">
              <a:rPr lang="fr-FR" smtClean="0"/>
              <a:pPr>
                <a:defRPr/>
              </a:pPr>
              <a:t>14/07/15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smtClean="0"/>
              <a:t>ITC Meeting, June 2015</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3C71FB8-22B5-AC4D-8776-23A3200483B7}" type="slidenum">
              <a:rPr lang="en-US"/>
              <a:pPr>
                <a:defRPr/>
              </a:pPr>
              <a:t>‹#›</a:t>
            </a:fld>
            <a:endParaRPr lang="en-US"/>
          </a:p>
        </p:txBody>
      </p:sp>
    </p:spTree>
    <p:extLst>
      <p:ext uri="{BB962C8B-B14F-4D97-AF65-F5344CB8AC3E}">
        <p14:creationId xmlns:p14="http://schemas.microsoft.com/office/powerpoint/2010/main" val="10239921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E52BDFC8-4AC6-A041-AA20-78E29005585A}" type="datetime1">
              <a:rPr lang="fr-FR" smtClean="0"/>
              <a:pPr>
                <a:defRPr/>
              </a:pPr>
              <a:t>14/07/15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r>
              <a:rPr lang="en-US" dirty="0" smtClean="0"/>
              <a:t>ITC Meeting, June 2015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E84914D1-88AB-B14D-8C9E-C73379C12998}" type="slidenum">
              <a:rPr lang="en-US"/>
              <a:pPr>
                <a:defRPr/>
              </a:pPr>
              <a:t>‹#›</a:t>
            </a:fld>
            <a:endParaRPr lang="en-US"/>
          </a:p>
        </p:txBody>
      </p:sp>
      <p:pic>
        <p:nvPicPr>
          <p:cNvPr id="1031" name="6 Imagen" descr="Communication_Society.PNG"/>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76200" y="76200"/>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isoc.gif"/>
          <p:cNvPicPr>
            <a:picLocks noChangeAspect="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7924800" y="76200"/>
            <a:ext cx="114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gi2015.ist.osaka-u.ac.jp/index.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ITC_Officers@comsoc.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sdn.ieee.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cn2016.lip6.fr/" TargetMode="Externa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mmittees.comsoc.org/itc/activities.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ITC_officers@comsoc.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ldcitypublishing.com/journals/ijmc-home/" TargetMode="Externa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comsoc.org/communications-technology-changing-worl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msoc.org/about/committees/Technica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mmittees.comsoc.org/itc/reports/itc-meeting-2014.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5800" y="1981200"/>
            <a:ext cx="7772400" cy="1470025"/>
          </a:xfrm>
        </p:spPr>
        <p:txBody>
          <a:bodyPr/>
          <a:lstStyle/>
          <a:p>
            <a:pPr eaLnBrk="1" hangingPunct="1"/>
            <a:r>
              <a:rPr lang="en-US" dirty="0">
                <a:latin typeface="Calibri" charset="0"/>
              </a:rPr>
              <a:t>Internet Technical Committee</a:t>
            </a:r>
            <a:br>
              <a:rPr lang="en-US" dirty="0">
                <a:latin typeface="Calibri" charset="0"/>
              </a:rPr>
            </a:br>
            <a:r>
              <a:rPr lang="en-US" dirty="0">
                <a:latin typeface="Calibri" charset="0"/>
              </a:rPr>
              <a:t>Meeting</a:t>
            </a:r>
          </a:p>
        </p:txBody>
      </p:sp>
      <p:sp>
        <p:nvSpPr>
          <p:cNvPr id="15362" name="Subtitle 2"/>
          <p:cNvSpPr>
            <a:spLocks noGrp="1"/>
          </p:cNvSpPr>
          <p:nvPr>
            <p:ph type="subTitle" idx="1"/>
          </p:nvPr>
        </p:nvSpPr>
        <p:spPr>
          <a:xfrm>
            <a:off x="838200" y="3886200"/>
            <a:ext cx="7696200" cy="2057400"/>
          </a:xfrm>
        </p:spPr>
        <p:txBody>
          <a:bodyPr/>
          <a:lstStyle/>
          <a:p>
            <a:pPr eaLnBrk="1" hangingPunct="1">
              <a:lnSpc>
                <a:spcPct val="80000"/>
              </a:lnSpc>
            </a:pPr>
            <a:r>
              <a:rPr lang="fr-FR" sz="2200" dirty="0" smtClean="0">
                <a:solidFill>
                  <a:srgbClr val="898989"/>
                </a:solidFill>
                <a:latin typeface="Calibri" charset="0"/>
              </a:rPr>
              <a:t>ICC 2015</a:t>
            </a:r>
            <a:endParaRPr lang="fr-FR" sz="2200" dirty="0">
              <a:solidFill>
                <a:srgbClr val="898989"/>
              </a:solidFill>
              <a:latin typeface="Calibri" charset="0"/>
            </a:endParaRPr>
          </a:p>
          <a:p>
            <a:pPr eaLnBrk="1" hangingPunct="1">
              <a:lnSpc>
                <a:spcPct val="80000"/>
              </a:lnSpc>
            </a:pPr>
            <a:r>
              <a:rPr lang="fr-FR" sz="2200" dirty="0" err="1" smtClean="0">
                <a:solidFill>
                  <a:srgbClr val="898989"/>
                </a:solidFill>
                <a:latin typeface="Calibri" charset="0"/>
              </a:rPr>
              <a:t>June</a:t>
            </a:r>
            <a:r>
              <a:rPr lang="fr-FR" sz="2200" dirty="0" smtClean="0">
                <a:solidFill>
                  <a:srgbClr val="898989"/>
                </a:solidFill>
                <a:latin typeface="Calibri" charset="0"/>
              </a:rPr>
              <a:t> 9, 2015</a:t>
            </a:r>
            <a:endParaRPr lang="fr-FR" sz="2200" dirty="0">
              <a:solidFill>
                <a:srgbClr val="898989"/>
              </a:solidFill>
              <a:latin typeface="Calibri" charset="0"/>
            </a:endParaRPr>
          </a:p>
          <a:p>
            <a:pPr eaLnBrk="1" hangingPunct="1">
              <a:lnSpc>
                <a:spcPct val="80000"/>
              </a:lnSpc>
            </a:pPr>
            <a:r>
              <a:rPr lang="fr-FR" sz="2200" dirty="0" smtClean="0">
                <a:solidFill>
                  <a:srgbClr val="898989"/>
                </a:solidFill>
                <a:latin typeface="Calibri" charset="0"/>
              </a:rPr>
              <a:t>London, UK</a:t>
            </a:r>
            <a:endParaRPr lang="fr-FR" sz="2200" dirty="0">
              <a:solidFill>
                <a:srgbClr val="898989"/>
              </a:solidFill>
              <a:latin typeface="Calibri" charset="0"/>
            </a:endParaRPr>
          </a:p>
          <a:p>
            <a:pPr eaLnBrk="1" hangingPunct="1">
              <a:lnSpc>
                <a:spcPct val="80000"/>
              </a:lnSpc>
            </a:pPr>
            <a:endParaRPr lang="fr-FR" sz="2200" dirty="0">
              <a:solidFill>
                <a:srgbClr val="898989"/>
              </a:solidFill>
              <a:latin typeface="Calibri" charset="0"/>
            </a:endParaRPr>
          </a:p>
          <a:p>
            <a:pPr marL="0" lvl="1" eaLnBrk="1" hangingPunct="1">
              <a:lnSpc>
                <a:spcPct val="80000"/>
              </a:lnSpc>
            </a:pPr>
            <a:r>
              <a:rPr lang="en-US" sz="2200" dirty="0" smtClean="0">
                <a:solidFill>
                  <a:schemeClr val="tx1"/>
                </a:solidFill>
                <a:latin typeface="Calibri" charset="0"/>
              </a:rPr>
              <a:t>Jaime </a:t>
            </a:r>
            <a:r>
              <a:rPr lang="en-US" sz="2200" dirty="0" err="1">
                <a:solidFill>
                  <a:schemeClr val="tx1"/>
                </a:solidFill>
                <a:latin typeface="Calibri" charset="0"/>
              </a:rPr>
              <a:t>Lloret</a:t>
            </a:r>
            <a:r>
              <a:rPr lang="en-US" sz="2200" dirty="0">
                <a:solidFill>
                  <a:schemeClr val="tx1"/>
                </a:solidFill>
                <a:latin typeface="Calibri" charset="0"/>
              </a:rPr>
              <a:t> </a:t>
            </a:r>
            <a:r>
              <a:rPr lang="en-US" sz="2200" dirty="0" err="1">
                <a:solidFill>
                  <a:schemeClr val="tx1"/>
                </a:solidFill>
                <a:latin typeface="Calibri" charset="0"/>
              </a:rPr>
              <a:t>Mauri</a:t>
            </a:r>
            <a:r>
              <a:rPr lang="en-US" sz="2200" dirty="0">
                <a:solidFill>
                  <a:schemeClr val="tx1"/>
                </a:solidFill>
                <a:latin typeface="Calibri" charset="0"/>
              </a:rPr>
              <a:t> (Technical University of Valencia, Spain)</a:t>
            </a:r>
          </a:p>
          <a:p>
            <a:pPr eaLnBrk="1" hangingPunct="1">
              <a:lnSpc>
                <a:spcPct val="80000"/>
              </a:lnSpc>
            </a:pPr>
            <a:r>
              <a:rPr lang="en-US" sz="2200" dirty="0">
                <a:solidFill>
                  <a:schemeClr val="tx1"/>
                </a:solidFill>
                <a:latin typeface="Calibri" charset="0"/>
              </a:rPr>
              <a:t>Stefano </a:t>
            </a:r>
            <a:r>
              <a:rPr lang="en-US" sz="2200" dirty="0" err="1">
                <a:solidFill>
                  <a:schemeClr val="tx1"/>
                </a:solidFill>
                <a:latin typeface="Calibri" charset="0"/>
              </a:rPr>
              <a:t>Secci</a:t>
            </a:r>
            <a:r>
              <a:rPr lang="en-US" sz="2200" dirty="0">
                <a:solidFill>
                  <a:schemeClr val="tx1"/>
                </a:solidFill>
                <a:latin typeface="Calibri" charset="0"/>
              </a:rPr>
              <a:t> (University Pierre and Marie Curie, France</a:t>
            </a:r>
            <a:r>
              <a:rPr lang="en-US" sz="2200" dirty="0" smtClean="0">
                <a:solidFill>
                  <a:schemeClr val="tx1"/>
                </a:solidFill>
                <a:latin typeface="Calibri" charset="0"/>
              </a:rPr>
              <a:t>)</a:t>
            </a:r>
          </a:p>
          <a:p>
            <a:pPr eaLnBrk="1" hangingPunct="1">
              <a:lnSpc>
                <a:spcPct val="80000"/>
              </a:lnSpc>
            </a:pPr>
            <a:r>
              <a:rPr lang="en-US" sz="2200" dirty="0" smtClean="0">
                <a:solidFill>
                  <a:schemeClr val="tx1"/>
                </a:solidFill>
                <a:latin typeface="Calibri" charset="0"/>
              </a:rPr>
              <a:t>Dijiang Huang (Arizona State University)</a:t>
            </a:r>
            <a:endParaRPr lang="fr-FR" sz="2200" dirty="0">
              <a:solidFill>
                <a:schemeClr val="tx1"/>
              </a:solidFill>
              <a:latin typeface="Calibri" charset="0"/>
            </a:endParaRPr>
          </a:p>
          <a:p>
            <a:pPr eaLnBrk="1" hangingPunct="1">
              <a:lnSpc>
                <a:spcPct val="80000"/>
              </a:lnSpc>
            </a:pPr>
            <a:endParaRPr lang="en-US" sz="2200" dirty="0">
              <a:solidFill>
                <a:srgbClr val="898989"/>
              </a:solidFill>
              <a:latin typeface="Calibri" charset="0"/>
            </a:endParaRPr>
          </a:p>
        </p:txBody>
      </p:sp>
      <p:sp>
        <p:nvSpPr>
          <p:cNvPr id="1536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153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F0B9D0-CD98-3847-A236-B157C5DCF47E}" type="slidenum">
              <a:rPr lang="en-US" sz="1200">
                <a:solidFill>
                  <a:srgbClr val="898989"/>
                </a:solidFill>
                <a:latin typeface="Calibri" charset="0"/>
                <a:cs typeface="Arial" charset="0"/>
              </a:rPr>
              <a:pPr eaLnBrk="1" hangingPunct="1"/>
              <a:t>1</a:t>
            </a:fld>
            <a:endParaRPr lang="en-US" sz="1200">
              <a:solidFill>
                <a:srgbClr val="898989"/>
              </a:solidFill>
              <a:latin typeface="Calibri" charset="0"/>
              <a:cs typeface="Arial" charset="0"/>
            </a:endParaRPr>
          </a:p>
        </p:txBody>
      </p:sp>
      <p:pic>
        <p:nvPicPr>
          <p:cNvPr id="15365" name="6 Imagen" descr="Communication_Society.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76200"/>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 descr="isoc.gi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24800" y="76200"/>
            <a:ext cx="114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09600" y="228600"/>
            <a:ext cx="8229600" cy="1143000"/>
          </a:xfrm>
        </p:spPr>
        <p:txBody>
          <a:bodyPr/>
          <a:lstStyle/>
          <a:p>
            <a:pPr eaLnBrk="1" hangingPunct="1"/>
            <a:r>
              <a:rPr lang="en-US" dirty="0" smtClean="0">
                <a:latin typeface="Calibri" charset="0"/>
              </a:rPr>
              <a:t>4. Conference </a:t>
            </a:r>
            <a:r>
              <a:rPr lang="en-US" dirty="0">
                <a:latin typeface="Calibri" charset="0"/>
              </a:rPr>
              <a:t>Update</a:t>
            </a:r>
          </a:p>
        </p:txBody>
      </p:sp>
      <p:sp>
        <p:nvSpPr>
          <p:cNvPr id="23554" name="Content Placeholder 2"/>
          <p:cNvSpPr>
            <a:spLocks noGrp="1"/>
          </p:cNvSpPr>
          <p:nvPr>
            <p:ph idx="1"/>
          </p:nvPr>
        </p:nvSpPr>
        <p:spPr>
          <a:xfrm>
            <a:off x="609600" y="1143000"/>
            <a:ext cx="8229600" cy="3429000"/>
          </a:xfrm>
        </p:spPr>
        <p:txBody>
          <a:bodyPr/>
          <a:lstStyle/>
          <a:p>
            <a:pPr eaLnBrk="1" hangingPunct="1">
              <a:spcBef>
                <a:spcPts val="0"/>
              </a:spcBef>
              <a:spcAft>
                <a:spcPts val="1200"/>
              </a:spcAft>
            </a:pPr>
            <a:r>
              <a:rPr lang="en-US" sz="2400" dirty="0" smtClean="0">
                <a:latin typeface="Calibri" charset="0"/>
              </a:rPr>
              <a:t>Global </a:t>
            </a:r>
            <a:r>
              <a:rPr lang="en-US" sz="2400" dirty="0">
                <a:latin typeface="Calibri" charset="0"/>
              </a:rPr>
              <a:t>Internet </a:t>
            </a:r>
            <a:r>
              <a:rPr lang="en-US" sz="2400" dirty="0" smtClean="0">
                <a:latin typeface="Calibri" charset="0"/>
              </a:rPr>
              <a:t>Symposium @ IEEE INFOCOM 2015 </a:t>
            </a:r>
            <a:endParaRPr lang="en-US" sz="2400" dirty="0">
              <a:latin typeface="Calibri" charset="0"/>
            </a:endParaRPr>
          </a:p>
          <a:p>
            <a:pPr eaLnBrk="1" hangingPunct="1">
              <a:spcBef>
                <a:spcPts val="0"/>
              </a:spcBef>
              <a:spcAft>
                <a:spcPts val="1200"/>
              </a:spcAft>
            </a:pPr>
            <a:r>
              <a:rPr lang="en-US" sz="2400" dirty="0">
                <a:latin typeface="Calibri" charset="0"/>
              </a:rPr>
              <a:t>IEEE ICC &amp; GLOBECOM </a:t>
            </a:r>
            <a:r>
              <a:rPr lang="en-US" sz="2400" dirty="0" smtClean="0">
                <a:latin typeface="Calibri" charset="0"/>
              </a:rPr>
              <a:t>2017</a:t>
            </a:r>
            <a:endParaRPr lang="en-US" sz="2400" dirty="0">
              <a:latin typeface="Calibri" charset="0"/>
            </a:endParaRPr>
          </a:p>
          <a:p>
            <a:pPr eaLnBrk="1" hangingPunct="1">
              <a:spcBef>
                <a:spcPts val="0"/>
              </a:spcBef>
              <a:spcAft>
                <a:spcPts val="1200"/>
              </a:spcAft>
            </a:pPr>
            <a:r>
              <a:rPr lang="en-US" sz="2400" dirty="0" smtClean="0">
                <a:latin typeface="Calibri" charset="0"/>
              </a:rPr>
              <a:t>Status of other endorsed conferences</a:t>
            </a:r>
            <a:endParaRPr lang="en-US" sz="2400" dirty="0">
              <a:latin typeface="Calibri" charset="0"/>
            </a:endParaRPr>
          </a:p>
          <a:p>
            <a:pPr eaLnBrk="1" hangingPunct="1">
              <a:spcBef>
                <a:spcPts val="0"/>
              </a:spcBef>
              <a:spcAft>
                <a:spcPts val="1200"/>
              </a:spcAft>
            </a:pPr>
            <a:r>
              <a:rPr lang="en-US" sz="2400" dirty="0" smtClean="0">
                <a:latin typeface="Calibri" charset="0"/>
              </a:rPr>
              <a:t>Recently endorsed </a:t>
            </a:r>
            <a:r>
              <a:rPr lang="en-US" sz="2400" dirty="0">
                <a:latin typeface="Calibri" charset="0"/>
              </a:rPr>
              <a:t>conferences</a:t>
            </a:r>
          </a:p>
          <a:p>
            <a:pPr marL="857250" lvl="1" indent="-457200" eaLnBrk="1" hangingPunct="1">
              <a:spcBef>
                <a:spcPts val="0"/>
              </a:spcBef>
              <a:spcAft>
                <a:spcPts val="600"/>
              </a:spcAft>
            </a:pPr>
            <a:r>
              <a:rPr lang="en-US" sz="1800" dirty="0" smtClean="0">
                <a:latin typeface="Calibri" charset="0"/>
              </a:rPr>
              <a:t>MEDHOCNET </a:t>
            </a:r>
            <a:r>
              <a:rPr lang="en-US" sz="1800" dirty="0">
                <a:latin typeface="Calibri" charset="0"/>
              </a:rPr>
              <a:t>2015, </a:t>
            </a:r>
            <a:r>
              <a:rPr lang="pt-BR" sz="1800" dirty="0" err="1">
                <a:latin typeface="Calibri" charset="0"/>
              </a:rPr>
              <a:t>June</a:t>
            </a:r>
            <a:r>
              <a:rPr lang="pt-BR" sz="1800" dirty="0">
                <a:latin typeface="Calibri" charset="0"/>
              </a:rPr>
              <a:t> 17-18, 2015 - </a:t>
            </a:r>
            <a:r>
              <a:rPr lang="pt-BR" sz="1800" dirty="0" err="1">
                <a:latin typeface="Calibri" charset="0"/>
              </a:rPr>
              <a:t>Vilamoura</a:t>
            </a:r>
            <a:r>
              <a:rPr lang="pt-BR" sz="1800" dirty="0">
                <a:latin typeface="Calibri" charset="0"/>
              </a:rPr>
              <a:t>, Algarve, Portugal</a:t>
            </a:r>
            <a:r>
              <a:rPr lang="en-US" sz="1800" dirty="0">
                <a:latin typeface="Calibri" charset="0"/>
              </a:rPr>
              <a:t>: http://medhocnet2015.uc.pt/</a:t>
            </a:r>
          </a:p>
          <a:p>
            <a:pPr marL="857250" lvl="1" indent="-457200" eaLnBrk="1" hangingPunct="1">
              <a:spcBef>
                <a:spcPts val="0"/>
              </a:spcBef>
              <a:spcAft>
                <a:spcPts val="600"/>
              </a:spcAft>
            </a:pPr>
            <a:r>
              <a:rPr lang="en-US" sz="1800" dirty="0">
                <a:latin typeface="Calibri" charset="0"/>
              </a:rPr>
              <a:t>ICACCI 2015, </a:t>
            </a:r>
            <a:r>
              <a:rPr lang="es-ES" sz="1800" dirty="0" err="1">
                <a:latin typeface="Calibri" charset="0"/>
              </a:rPr>
              <a:t>Kochi</a:t>
            </a:r>
            <a:r>
              <a:rPr lang="es-ES" sz="1800" dirty="0">
                <a:latin typeface="Calibri" charset="0"/>
              </a:rPr>
              <a:t>, Kerala, India, </a:t>
            </a:r>
            <a:r>
              <a:rPr lang="es-ES" sz="1800" dirty="0" err="1">
                <a:latin typeface="Calibri" charset="0"/>
              </a:rPr>
              <a:t>August</a:t>
            </a:r>
            <a:r>
              <a:rPr lang="es-ES" sz="1800" dirty="0">
                <a:latin typeface="Calibri" charset="0"/>
              </a:rPr>
              <a:t> 10-13, 2015</a:t>
            </a:r>
            <a:r>
              <a:rPr lang="en-US" sz="1800" dirty="0">
                <a:latin typeface="Calibri" charset="0"/>
              </a:rPr>
              <a:t>:</a:t>
            </a:r>
          </a:p>
          <a:p>
            <a:pPr marL="801688" lvl="1" indent="-401638" eaLnBrk="1" hangingPunct="1">
              <a:spcBef>
                <a:spcPts val="0"/>
              </a:spcBef>
              <a:spcAft>
                <a:spcPts val="600"/>
              </a:spcAft>
              <a:buNone/>
            </a:pPr>
            <a:r>
              <a:rPr lang="en-US" sz="1800" dirty="0">
                <a:latin typeface="Calibri" charset="0"/>
              </a:rPr>
              <a:t>	 http://icacci-conference.org/web/</a:t>
            </a:r>
          </a:p>
          <a:p>
            <a:pPr marL="857250" lvl="1" indent="-457200" eaLnBrk="1" hangingPunct="1">
              <a:spcBef>
                <a:spcPts val="0"/>
              </a:spcBef>
              <a:spcAft>
                <a:spcPts val="600"/>
              </a:spcAft>
            </a:pPr>
            <a:r>
              <a:rPr lang="en-US" sz="1800" dirty="0">
                <a:latin typeface="Calibri" charset="0"/>
              </a:rPr>
              <a:t>IEEE SARNOFF 2015, September 20-22, 2015, Newark, NJ, USA: http://ewh.ieee.org/conf/sarnoff/2015/</a:t>
            </a:r>
          </a:p>
          <a:p>
            <a:pPr marL="857250" lvl="1" indent="-457200" eaLnBrk="1" hangingPunct="1">
              <a:spcBef>
                <a:spcPts val="0"/>
              </a:spcBef>
              <a:spcAft>
                <a:spcPts val="600"/>
              </a:spcAft>
            </a:pPr>
            <a:r>
              <a:rPr lang="en-US" sz="1800" dirty="0" smtClean="0">
                <a:latin typeface="Calibri" charset="0"/>
              </a:rPr>
              <a:t>NETGAMES </a:t>
            </a:r>
            <a:r>
              <a:rPr lang="en-US" sz="1800" dirty="0">
                <a:latin typeface="Calibri" charset="0"/>
              </a:rPr>
              <a:t>2015, </a:t>
            </a:r>
            <a:r>
              <a:rPr lang="da-DK" sz="1800" dirty="0">
                <a:latin typeface="Calibri" charset="0"/>
              </a:rPr>
              <a:t>December 3-4, 2015, Zagreb, Croatia</a:t>
            </a:r>
            <a:r>
              <a:rPr lang="en-US" sz="1800" dirty="0">
                <a:latin typeface="Calibri" charset="0"/>
              </a:rPr>
              <a:t>: http://netgames2015.fer.hr/</a:t>
            </a:r>
          </a:p>
          <a:p>
            <a:pPr marL="857250" lvl="1" indent="-457200" eaLnBrk="1" hangingPunct="1">
              <a:spcBef>
                <a:spcPts val="0"/>
              </a:spcBef>
              <a:spcAft>
                <a:spcPts val="600"/>
              </a:spcAft>
            </a:pPr>
            <a:r>
              <a:rPr lang="en-US" sz="1800" dirty="0" err="1">
                <a:latin typeface="Calibri" charset="0"/>
              </a:rPr>
              <a:t>CoCoNet</a:t>
            </a:r>
            <a:r>
              <a:rPr lang="en-US" sz="1800" dirty="0">
                <a:latin typeface="Calibri" charset="0"/>
              </a:rPr>
              <a:t> 2015, </a:t>
            </a:r>
            <a:r>
              <a:rPr lang="sv-SE" sz="1800" dirty="0">
                <a:latin typeface="Calibri" charset="0"/>
              </a:rPr>
              <a:t>December 16-19, 2015</a:t>
            </a:r>
            <a:r>
              <a:rPr lang="sv-SE" sz="1800" dirty="0"/>
              <a:t>, Trivandrum, </a:t>
            </a:r>
            <a:r>
              <a:rPr lang="sv-SE" sz="1800" dirty="0" smtClean="0"/>
              <a:t>Kerala</a:t>
            </a:r>
            <a:r>
              <a:rPr lang="en-US" sz="1800" dirty="0" smtClean="0">
                <a:latin typeface="Calibri" charset="0"/>
              </a:rPr>
              <a:t>: </a:t>
            </a:r>
            <a:r>
              <a:rPr lang="en-US" sz="1800" dirty="0">
                <a:latin typeface="Calibri" charset="0"/>
              </a:rPr>
              <a:t>http://www.iiitmk.ac.in/coconet2015/</a:t>
            </a:r>
            <a:endParaRPr lang="en-US" sz="1800" dirty="0" smtClean="0">
              <a:latin typeface="Calibri" charset="0"/>
            </a:endParaRPr>
          </a:p>
        </p:txBody>
      </p:sp>
      <p:sp>
        <p:nvSpPr>
          <p:cNvPr id="2355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2355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D081B1-B090-1A47-8F1D-88B49071741D}" type="slidenum">
              <a:rPr lang="en-US" sz="1200">
                <a:solidFill>
                  <a:srgbClr val="898989"/>
                </a:solidFill>
                <a:latin typeface="Calibri" charset="0"/>
                <a:cs typeface="Arial" charset="0"/>
              </a:rPr>
              <a:pPr eaLnBrk="1" hangingPunct="1"/>
              <a:t>10</a:t>
            </a:fld>
            <a:endParaRPr lang="en-US" sz="1200">
              <a:solidFill>
                <a:srgbClr val="898989"/>
              </a:solidFill>
              <a:latin typeface="Calibri" charset="0"/>
              <a:cs typeface="Arial" charset="0"/>
            </a:endParaRPr>
          </a:p>
        </p:txBody>
      </p:sp>
      <p:sp>
        <p:nvSpPr>
          <p:cNvPr id="2" name="1 Rectángulo"/>
          <p:cNvSpPr/>
          <p:nvPr/>
        </p:nvSpPr>
        <p:spPr>
          <a:xfrm>
            <a:off x="5405476" y="4114800"/>
            <a:ext cx="3738524" cy="400110"/>
          </a:xfrm>
          <a:prstGeom prst="rect">
            <a:avLst/>
          </a:prstGeom>
        </p:spPr>
        <p:txBody>
          <a:bodyPr wrap="none">
            <a:spAutoFit/>
          </a:bodyPr>
          <a:lstStyle/>
          <a:p>
            <a:pPr lvl="1" eaLnBrk="1" hangingPunct="1">
              <a:spcBef>
                <a:spcPct val="50000"/>
              </a:spcBef>
              <a:buFontTx/>
              <a:buNone/>
            </a:pPr>
            <a:r>
              <a:rPr lang="en-US" altLang="es-ES" sz="2000" i="1" dirty="0">
                <a:solidFill>
                  <a:srgbClr val="FF0000"/>
                </a:solidFill>
              </a:rPr>
              <a:t>(around 2900 submissions)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457200"/>
            <a:ext cx="8229600" cy="1143000"/>
          </a:xfrm>
        </p:spPr>
        <p:txBody>
          <a:bodyPr/>
          <a:lstStyle/>
          <a:p>
            <a:pPr eaLnBrk="1" hangingPunct="1"/>
            <a:r>
              <a:rPr lang="en-US" dirty="0" smtClean="0">
                <a:latin typeface="Calibri" charset="0"/>
              </a:rPr>
              <a:t>4. IEEE </a:t>
            </a:r>
            <a:r>
              <a:rPr lang="en-US" dirty="0">
                <a:latin typeface="Calibri" charset="0"/>
              </a:rPr>
              <a:t>INFOCOM </a:t>
            </a:r>
            <a:br>
              <a:rPr lang="en-US" dirty="0">
                <a:latin typeface="Calibri" charset="0"/>
              </a:rPr>
            </a:br>
            <a:r>
              <a:rPr lang="en-US" dirty="0">
                <a:latin typeface="Calibri" charset="0"/>
              </a:rPr>
              <a:t>Global Internet Symposium</a:t>
            </a:r>
          </a:p>
        </p:txBody>
      </p:sp>
      <p:sp>
        <p:nvSpPr>
          <p:cNvPr id="24578" name="Content Placeholder 2"/>
          <p:cNvSpPr>
            <a:spLocks noGrp="1"/>
          </p:cNvSpPr>
          <p:nvPr>
            <p:ph idx="1"/>
          </p:nvPr>
        </p:nvSpPr>
        <p:spPr>
          <a:xfrm>
            <a:off x="457200" y="1828800"/>
            <a:ext cx="8763000" cy="3429000"/>
          </a:xfrm>
        </p:spPr>
        <p:txBody>
          <a:bodyPr/>
          <a:lstStyle/>
          <a:p>
            <a:pPr eaLnBrk="1" hangingPunct="1">
              <a:spcAft>
                <a:spcPts val="1200"/>
              </a:spcAft>
            </a:pPr>
            <a:r>
              <a:rPr lang="fr-FR" sz="1800" dirty="0" err="1" smtClean="0">
                <a:latin typeface="Calibri" charset="0"/>
              </a:rPr>
              <a:t>Rule</a:t>
            </a:r>
            <a:r>
              <a:rPr lang="fr-FR" sz="1800" dirty="0" smtClean="0">
                <a:latin typeface="Calibri" charset="0"/>
              </a:rPr>
              <a:t> </a:t>
            </a:r>
            <a:r>
              <a:rPr lang="fr-FR" sz="1800" dirty="0">
                <a:latin typeface="Calibri" charset="0"/>
              </a:rPr>
              <a:t>of the composition of the </a:t>
            </a:r>
            <a:r>
              <a:rPr lang="fr-FR" sz="1800" dirty="0" smtClean="0">
                <a:latin typeface="Calibri" charset="0"/>
              </a:rPr>
              <a:t>GISC (GI </a:t>
            </a:r>
            <a:r>
              <a:rPr lang="fr-FR" sz="1800" dirty="0" err="1" smtClean="0">
                <a:latin typeface="Calibri" charset="0"/>
              </a:rPr>
              <a:t>Steering</a:t>
            </a:r>
            <a:r>
              <a:rPr lang="fr-FR" sz="1800" dirty="0" smtClean="0">
                <a:latin typeface="Calibri" charset="0"/>
              </a:rPr>
              <a:t> </a:t>
            </a:r>
            <a:r>
              <a:rPr lang="fr-FR" sz="1800" dirty="0" err="1" smtClean="0">
                <a:latin typeface="Calibri" charset="0"/>
              </a:rPr>
              <a:t>Committee</a:t>
            </a:r>
            <a:r>
              <a:rPr lang="fr-FR" sz="1800" dirty="0" smtClean="0">
                <a:latin typeface="Calibri" charset="0"/>
              </a:rPr>
              <a:t>)</a:t>
            </a:r>
            <a:endParaRPr lang="fr-FR" sz="1800" dirty="0">
              <a:latin typeface="Calibri" charset="0"/>
            </a:endParaRPr>
          </a:p>
          <a:p>
            <a:pPr lvl="1" eaLnBrk="1" hangingPunct="1">
              <a:spcAft>
                <a:spcPts val="1200"/>
              </a:spcAft>
            </a:pPr>
            <a:r>
              <a:rPr lang="en-US" sz="1600" dirty="0">
                <a:latin typeface="Calibri" charset="0"/>
              </a:rPr>
              <a:t>T</a:t>
            </a:r>
            <a:r>
              <a:rPr lang="de-DE" sz="1600" dirty="0">
                <a:latin typeface="Calibri" charset="0"/>
              </a:rPr>
              <a:t>he ITC chair acts as GISC </a:t>
            </a:r>
            <a:r>
              <a:rPr lang="de-DE" sz="1600" dirty="0" smtClean="0">
                <a:latin typeface="Calibri" charset="0"/>
              </a:rPr>
              <a:t>chair, old ITC chair keeps in the GISC untill there is  a new chair</a:t>
            </a:r>
            <a:endParaRPr lang="de-DE" sz="1600" dirty="0">
              <a:latin typeface="Calibri" charset="0"/>
            </a:endParaRPr>
          </a:p>
          <a:p>
            <a:pPr lvl="1" eaLnBrk="1" hangingPunct="1">
              <a:spcAft>
                <a:spcPts val="1200"/>
              </a:spcAft>
            </a:pPr>
            <a:r>
              <a:rPr lang="en-US" sz="1600" dirty="0">
                <a:latin typeface="Calibri" charset="0"/>
              </a:rPr>
              <a:t>one from each of recent 3-4 editions of GI, considering the institution/country/continent </a:t>
            </a:r>
            <a:r>
              <a:rPr lang="en-US" sz="1600" dirty="0" smtClean="0">
                <a:latin typeface="Calibri" charset="0"/>
              </a:rPr>
              <a:t>diversity maximization as first criterion.</a:t>
            </a:r>
            <a:endParaRPr lang="de-DE" sz="1600" dirty="0">
              <a:latin typeface="Calibri" charset="0"/>
            </a:endParaRPr>
          </a:p>
          <a:p>
            <a:pPr eaLnBrk="1" hangingPunct="1">
              <a:spcAft>
                <a:spcPts val="1200"/>
              </a:spcAft>
            </a:pPr>
            <a:r>
              <a:rPr lang="fr-FR" sz="1800" dirty="0">
                <a:latin typeface="Calibri" charset="0"/>
              </a:rPr>
              <a:t>New GISC</a:t>
            </a:r>
          </a:p>
          <a:p>
            <a:pPr lvl="1" eaLnBrk="1" hangingPunct="1">
              <a:spcAft>
                <a:spcPts val="1200"/>
              </a:spcAft>
            </a:pPr>
            <a:r>
              <a:rPr lang="fr-FR" sz="1600" dirty="0" smtClean="0">
                <a:latin typeface="Calibri" charset="0"/>
              </a:rPr>
              <a:t>Jaime </a:t>
            </a:r>
            <a:r>
              <a:rPr lang="fr-FR" sz="1600" dirty="0" err="1" smtClean="0">
                <a:latin typeface="Calibri" charset="0"/>
              </a:rPr>
              <a:t>Lloret</a:t>
            </a:r>
            <a:r>
              <a:rPr lang="fr-FR" sz="1600" dirty="0" smtClean="0">
                <a:latin typeface="Calibri" charset="0"/>
              </a:rPr>
              <a:t> </a:t>
            </a:r>
            <a:r>
              <a:rPr lang="fr-FR" sz="1600" dirty="0" err="1" smtClean="0">
                <a:latin typeface="Calibri" charset="0"/>
              </a:rPr>
              <a:t>Mauri</a:t>
            </a:r>
            <a:r>
              <a:rPr lang="fr-FR" sz="1600" dirty="0" smtClean="0">
                <a:latin typeface="Calibri" charset="0"/>
              </a:rPr>
              <a:t> (UPV)</a:t>
            </a:r>
          </a:p>
          <a:p>
            <a:pPr lvl="1" eaLnBrk="1" hangingPunct="1">
              <a:spcAft>
                <a:spcPts val="1200"/>
              </a:spcAft>
            </a:pPr>
            <a:r>
              <a:rPr lang="fr-FR" sz="1600" dirty="0" err="1" smtClean="0">
                <a:latin typeface="Calibri" charset="0"/>
              </a:rPr>
              <a:t>Xiaoming</a:t>
            </a:r>
            <a:r>
              <a:rPr lang="fr-FR" sz="1600" dirty="0" smtClean="0">
                <a:latin typeface="Calibri" charset="0"/>
              </a:rPr>
              <a:t> </a:t>
            </a:r>
            <a:r>
              <a:rPr lang="fr-FR" sz="1600" dirty="0">
                <a:latin typeface="Calibri" charset="0"/>
              </a:rPr>
              <a:t>Fu (U </a:t>
            </a:r>
            <a:r>
              <a:rPr lang="fr-FR" sz="1600" dirty="0" err="1">
                <a:latin typeface="Calibri" charset="0"/>
              </a:rPr>
              <a:t>Goettingen</a:t>
            </a:r>
            <a:r>
              <a:rPr lang="fr-FR" sz="1600" dirty="0">
                <a:latin typeface="Calibri" charset="0"/>
              </a:rPr>
              <a:t>)</a:t>
            </a:r>
          </a:p>
          <a:p>
            <a:pPr lvl="1" eaLnBrk="1" hangingPunct="1">
              <a:spcAft>
                <a:spcPts val="1200"/>
              </a:spcAft>
            </a:pPr>
            <a:r>
              <a:rPr lang="en-US" sz="1600" dirty="0">
                <a:latin typeface="Calibri" charset="0"/>
              </a:rPr>
              <a:t>Marcelo </a:t>
            </a:r>
            <a:r>
              <a:rPr lang="en-US" sz="1600" dirty="0" err="1">
                <a:latin typeface="Calibri" charset="0"/>
              </a:rPr>
              <a:t>Bagnulo</a:t>
            </a:r>
            <a:r>
              <a:rPr lang="en-US" sz="1600" dirty="0">
                <a:latin typeface="Calibri" charset="0"/>
              </a:rPr>
              <a:t> Braun (UC3M)</a:t>
            </a:r>
            <a:endParaRPr lang="fr-FR" sz="1600" dirty="0">
              <a:latin typeface="Calibri" charset="0"/>
            </a:endParaRPr>
          </a:p>
          <a:p>
            <a:pPr lvl="1" eaLnBrk="1" hangingPunct="1">
              <a:spcAft>
                <a:spcPts val="1200"/>
              </a:spcAft>
            </a:pPr>
            <a:r>
              <a:rPr lang="fr-FR" sz="1600" dirty="0" smtClean="0">
                <a:latin typeface="Calibri" charset="0"/>
              </a:rPr>
              <a:t>Colin </a:t>
            </a:r>
            <a:r>
              <a:rPr lang="fr-FR" sz="1600" dirty="0" err="1">
                <a:latin typeface="Calibri" charset="0"/>
              </a:rPr>
              <a:t>Perkins</a:t>
            </a:r>
            <a:r>
              <a:rPr lang="fr-FR" sz="1600" dirty="0">
                <a:latin typeface="Calibri" charset="0"/>
              </a:rPr>
              <a:t> (</a:t>
            </a:r>
            <a:r>
              <a:rPr lang="fr-FR" sz="1600" dirty="0" err="1">
                <a:latin typeface="Calibri" charset="0"/>
              </a:rPr>
              <a:t>U.Glasgow</a:t>
            </a:r>
            <a:r>
              <a:rPr lang="fr-FR" sz="1600" dirty="0">
                <a:latin typeface="Calibri" charset="0"/>
              </a:rPr>
              <a:t>)</a:t>
            </a:r>
          </a:p>
          <a:p>
            <a:pPr lvl="1" eaLnBrk="1" hangingPunct="1">
              <a:spcAft>
                <a:spcPts val="1200"/>
              </a:spcAft>
            </a:pPr>
            <a:r>
              <a:rPr lang="fr-FR" sz="1600" dirty="0">
                <a:latin typeface="Calibri" charset="0"/>
              </a:rPr>
              <a:t>Joerg </a:t>
            </a:r>
            <a:r>
              <a:rPr lang="fr-FR" sz="1600" dirty="0" err="1">
                <a:latin typeface="Calibri" charset="0"/>
              </a:rPr>
              <a:t>Ott</a:t>
            </a:r>
            <a:r>
              <a:rPr lang="fr-FR" sz="1600" dirty="0">
                <a:latin typeface="Calibri" charset="0"/>
              </a:rPr>
              <a:t> (</a:t>
            </a:r>
            <a:r>
              <a:rPr lang="fr-FR" sz="1600" dirty="0" err="1">
                <a:latin typeface="Calibri" charset="0"/>
              </a:rPr>
              <a:t>Aaalto</a:t>
            </a:r>
            <a:r>
              <a:rPr lang="fr-FR" sz="1600" dirty="0">
                <a:latin typeface="Calibri" charset="0"/>
              </a:rPr>
              <a:t> U</a:t>
            </a:r>
            <a:r>
              <a:rPr lang="fr-FR" sz="1600" dirty="0" smtClean="0">
                <a:latin typeface="Calibri" charset="0"/>
              </a:rPr>
              <a:t>)</a:t>
            </a:r>
            <a:endParaRPr lang="fr-FR" sz="1600" dirty="0">
              <a:latin typeface="Calibri" charset="0"/>
            </a:endParaRPr>
          </a:p>
          <a:p>
            <a:pPr lvl="1" eaLnBrk="1" hangingPunct="1">
              <a:spcAft>
                <a:spcPts val="1200"/>
              </a:spcAft>
            </a:pPr>
            <a:r>
              <a:rPr lang="fr-FR" sz="1600" dirty="0" smtClean="0">
                <a:latin typeface="Calibri" charset="0"/>
              </a:rPr>
              <a:t>Jun Li (U of Oregon, USA)</a:t>
            </a:r>
            <a:endParaRPr lang="fr-FR" sz="1600" dirty="0">
              <a:latin typeface="Calibri" charset="0"/>
            </a:endParaRPr>
          </a:p>
          <a:p>
            <a:pPr lvl="1" eaLnBrk="1" hangingPunct="1">
              <a:spcAft>
                <a:spcPts val="1200"/>
              </a:spcAft>
            </a:pPr>
            <a:endParaRPr lang="en-US" sz="1600" dirty="0">
              <a:latin typeface="Calibri" charset="0"/>
            </a:endParaRPr>
          </a:p>
          <a:p>
            <a:pPr eaLnBrk="1" hangingPunct="1">
              <a:spcAft>
                <a:spcPts val="1200"/>
              </a:spcAft>
            </a:pPr>
            <a:endParaRPr lang="en-US" sz="1800" dirty="0">
              <a:latin typeface="Calibri" charset="0"/>
            </a:endParaRP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615669-A517-7E49-88B6-3E4A491756F2}" type="slidenum">
              <a:rPr lang="en-US" sz="1200">
                <a:solidFill>
                  <a:srgbClr val="898989"/>
                </a:solidFill>
                <a:latin typeface="Calibri" charset="0"/>
                <a:cs typeface="Arial" charset="0"/>
              </a:rPr>
              <a:pPr eaLnBrk="1" hangingPunct="1"/>
              <a:t>11</a:t>
            </a:fld>
            <a:endParaRPr lang="en-US" sz="1200">
              <a:solidFill>
                <a:srgbClr val="898989"/>
              </a:solidFill>
              <a:latin typeface="Calibri"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457200"/>
            <a:ext cx="8229600" cy="1143000"/>
          </a:xfrm>
        </p:spPr>
        <p:txBody>
          <a:bodyPr/>
          <a:lstStyle/>
          <a:p>
            <a:pPr eaLnBrk="1" hangingPunct="1"/>
            <a:r>
              <a:rPr lang="en-US" dirty="0" smtClean="0">
                <a:latin typeface="Calibri" charset="0"/>
              </a:rPr>
              <a:t>4. 18</a:t>
            </a:r>
            <a:r>
              <a:rPr lang="en-US" baseline="30000" dirty="0" smtClean="0">
                <a:latin typeface="Calibri" charset="0"/>
              </a:rPr>
              <a:t>th</a:t>
            </a:r>
            <a:r>
              <a:rPr lang="en-US" dirty="0" smtClean="0">
                <a:latin typeface="Calibri" charset="0"/>
              </a:rPr>
              <a:t> </a:t>
            </a:r>
            <a:r>
              <a:rPr lang="en-US" dirty="0">
                <a:latin typeface="Calibri" charset="0"/>
              </a:rPr>
              <a:t>IEEE INFOCOM </a:t>
            </a:r>
            <a:br>
              <a:rPr lang="en-US" dirty="0">
                <a:latin typeface="Calibri" charset="0"/>
              </a:rPr>
            </a:br>
            <a:r>
              <a:rPr lang="en-US" dirty="0">
                <a:latin typeface="Calibri" charset="0"/>
              </a:rPr>
              <a:t>Global Internet Symposium</a:t>
            </a:r>
          </a:p>
        </p:txBody>
      </p:sp>
      <p:sp>
        <p:nvSpPr>
          <p:cNvPr id="25602" name="Content Placeholder 2"/>
          <p:cNvSpPr>
            <a:spLocks noGrp="1"/>
          </p:cNvSpPr>
          <p:nvPr>
            <p:ph idx="1"/>
          </p:nvPr>
        </p:nvSpPr>
        <p:spPr>
          <a:xfrm>
            <a:off x="457200" y="3733800"/>
            <a:ext cx="8686800" cy="2514600"/>
          </a:xfrm>
        </p:spPr>
        <p:txBody>
          <a:bodyPr/>
          <a:lstStyle/>
          <a:p>
            <a:pPr marL="857250" lvl="1" indent="-457200" eaLnBrk="1" hangingPunct="1">
              <a:spcBef>
                <a:spcPts val="275"/>
              </a:spcBef>
              <a:spcAft>
                <a:spcPts val="400"/>
              </a:spcAft>
            </a:pPr>
            <a:r>
              <a:rPr lang="en-US" sz="2000" dirty="0" smtClean="0">
                <a:latin typeface="Calibri" charset="0"/>
              </a:rPr>
              <a:t>TPC </a:t>
            </a:r>
            <a:r>
              <a:rPr lang="en-US" sz="2000" dirty="0">
                <a:latin typeface="Calibri" charset="0"/>
              </a:rPr>
              <a:t>co-chairs:  Toru Hasegawa (Osaka University, Japan</a:t>
            </a:r>
            <a:r>
              <a:rPr lang="en-US" sz="2000" dirty="0" smtClean="0">
                <a:latin typeface="Calibri" charset="0"/>
              </a:rPr>
              <a:t>) y </a:t>
            </a:r>
            <a:r>
              <a:rPr lang="en-US" sz="2000" dirty="0" err="1" smtClean="0">
                <a:latin typeface="Calibri" charset="0"/>
              </a:rPr>
              <a:t>Jiangchuan</a:t>
            </a:r>
            <a:r>
              <a:rPr lang="en-US" sz="2000" dirty="0" smtClean="0">
                <a:latin typeface="Calibri" charset="0"/>
              </a:rPr>
              <a:t> </a:t>
            </a:r>
            <a:r>
              <a:rPr lang="en-US" sz="2000" dirty="0">
                <a:latin typeface="Calibri" charset="0"/>
              </a:rPr>
              <a:t>Liu (Simon Fraser University, Canada</a:t>
            </a:r>
            <a:r>
              <a:rPr lang="en-US" sz="2000" dirty="0" smtClean="0">
                <a:latin typeface="Calibri" charset="0"/>
              </a:rPr>
              <a:t>)</a:t>
            </a:r>
          </a:p>
          <a:p>
            <a:pPr marL="857250" lvl="1" indent="-457200" eaLnBrk="1" hangingPunct="1">
              <a:spcBef>
                <a:spcPts val="275"/>
              </a:spcBef>
              <a:spcAft>
                <a:spcPts val="400"/>
              </a:spcAft>
            </a:pPr>
            <a:r>
              <a:rPr lang="en-US" sz="2000" dirty="0" smtClean="0"/>
              <a:t>There </a:t>
            </a:r>
            <a:r>
              <a:rPr lang="en-US" sz="2000" dirty="0"/>
              <a:t>were 29 </a:t>
            </a:r>
            <a:r>
              <a:rPr lang="en-US" sz="2000" dirty="0" smtClean="0"/>
              <a:t>submission from </a:t>
            </a:r>
            <a:r>
              <a:rPr lang="en-US" sz="2000" dirty="0"/>
              <a:t>17 </a:t>
            </a:r>
            <a:r>
              <a:rPr lang="en-US" sz="2000" dirty="0" smtClean="0"/>
              <a:t>countries. (this </a:t>
            </a:r>
            <a:r>
              <a:rPr lang="en-US" sz="2000" dirty="0"/>
              <a:t>is a 38% increase compared to the number of submissions received in </a:t>
            </a:r>
            <a:r>
              <a:rPr lang="en-US" sz="2000" dirty="0" smtClean="0"/>
              <a:t>2014), 9 </a:t>
            </a:r>
            <a:r>
              <a:rPr lang="en-US" sz="2000" dirty="0"/>
              <a:t>papers </a:t>
            </a:r>
            <a:r>
              <a:rPr lang="en-US" sz="2000" dirty="0" smtClean="0"/>
              <a:t>accepted, an </a:t>
            </a:r>
            <a:r>
              <a:rPr lang="en-US" sz="2000" dirty="0"/>
              <a:t>acceptance ratio of 32</a:t>
            </a:r>
            <a:r>
              <a:rPr lang="en-US" sz="2000" dirty="0" smtClean="0"/>
              <a:t>%, and 24 attendees.</a:t>
            </a:r>
          </a:p>
          <a:p>
            <a:pPr marL="857250" lvl="1" indent="-457200" eaLnBrk="1" hangingPunct="1">
              <a:spcBef>
                <a:spcPts val="275"/>
              </a:spcBef>
              <a:spcAft>
                <a:spcPts val="400"/>
              </a:spcAft>
            </a:pPr>
            <a:r>
              <a:rPr lang="en-US" sz="2000" dirty="0"/>
              <a:t>According the advices from the TPC Co-chairs of GI 2014, GI 2015 introduced publicity/Web chairs and the best paper award. </a:t>
            </a:r>
            <a:endParaRPr lang="en-US" sz="2000" dirty="0" smtClean="0"/>
          </a:p>
        </p:txBody>
      </p:sp>
      <p:sp>
        <p:nvSpPr>
          <p:cNvPr id="2560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DDE4B3-8F11-174B-A0DA-EDD7B01915F6}" type="slidenum">
              <a:rPr lang="en-US" sz="1200">
                <a:solidFill>
                  <a:srgbClr val="898989"/>
                </a:solidFill>
                <a:latin typeface="Calibri" charset="0"/>
                <a:cs typeface="Arial" charset="0"/>
              </a:rPr>
              <a:pPr eaLnBrk="1" hangingPunct="1"/>
              <a:t>12</a:t>
            </a:fld>
            <a:endParaRPr lang="en-US" sz="1200">
              <a:solidFill>
                <a:srgbClr val="898989"/>
              </a:solidFill>
              <a:latin typeface="Calibri" charset="0"/>
              <a:cs typeface="Arial" charset="0"/>
            </a:endParaRPr>
          </a:p>
        </p:txBody>
      </p:sp>
      <p:pic>
        <p:nvPicPr>
          <p:cNvPr id="3" name="2 Imag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5800" y="1676400"/>
            <a:ext cx="7924800" cy="1524000"/>
          </a:xfrm>
          <a:prstGeom prst="rect">
            <a:avLst/>
          </a:prstGeom>
        </p:spPr>
      </p:pic>
      <p:sp>
        <p:nvSpPr>
          <p:cNvPr id="4" name="3 Rectángulo"/>
          <p:cNvSpPr/>
          <p:nvPr/>
        </p:nvSpPr>
        <p:spPr>
          <a:xfrm>
            <a:off x="2421411" y="3244334"/>
            <a:ext cx="4301177" cy="369332"/>
          </a:xfrm>
          <a:prstGeom prst="rect">
            <a:avLst/>
          </a:prstGeom>
        </p:spPr>
        <p:txBody>
          <a:bodyPr wrap="none">
            <a:spAutoFit/>
          </a:bodyPr>
          <a:lstStyle/>
          <a:p>
            <a:pPr eaLnBrk="1" hangingPunct="1">
              <a:spcAft>
                <a:spcPts val="1200"/>
              </a:spcAft>
              <a:buNone/>
            </a:pPr>
            <a:r>
              <a:rPr lang="en-US" u="sng" dirty="0">
                <a:hlinkClick r:id="rId3"/>
              </a:rPr>
              <a:t>http://gi2015.ist.osaka-u.ac.jp/index.html</a:t>
            </a:r>
            <a:endParaRPr lang="es-E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533400"/>
            <a:ext cx="8229600" cy="1143000"/>
          </a:xfrm>
        </p:spPr>
        <p:txBody>
          <a:bodyPr/>
          <a:lstStyle/>
          <a:p>
            <a:r>
              <a:rPr lang="en-US" dirty="0" smtClean="0">
                <a:latin typeface="Calibri" charset="0"/>
              </a:rPr>
              <a:t>4. IEEE </a:t>
            </a:r>
            <a:r>
              <a:rPr lang="en-US" dirty="0">
                <a:latin typeface="Calibri" charset="0"/>
              </a:rPr>
              <a:t>GLOBECOM </a:t>
            </a:r>
            <a:r>
              <a:rPr lang="en-US" dirty="0" smtClean="0">
                <a:latin typeface="Calibri" charset="0"/>
              </a:rPr>
              <a:t>&amp; ICC</a:t>
            </a:r>
            <a:endParaRPr lang="en-US" dirty="0">
              <a:latin typeface="Calibri" charset="0"/>
            </a:endParaRPr>
          </a:p>
        </p:txBody>
      </p:sp>
      <p:sp>
        <p:nvSpPr>
          <p:cNvPr id="29698" name="Content Placeholder 2"/>
          <p:cNvSpPr>
            <a:spLocks noGrp="1"/>
          </p:cNvSpPr>
          <p:nvPr>
            <p:ph idx="1"/>
          </p:nvPr>
        </p:nvSpPr>
        <p:spPr>
          <a:xfrm>
            <a:off x="533400" y="2057400"/>
            <a:ext cx="8534400" cy="4267200"/>
          </a:xfrm>
        </p:spPr>
        <p:txBody>
          <a:bodyPr/>
          <a:lstStyle/>
          <a:p>
            <a:r>
              <a:rPr lang="en-US" sz="2800" dirty="0">
                <a:solidFill>
                  <a:srgbClr val="000000"/>
                </a:solidFill>
                <a:latin typeface="Calibri" charset="0"/>
              </a:rPr>
              <a:t>Nominations – refresh on the procedure</a:t>
            </a:r>
          </a:p>
          <a:p>
            <a:pPr lvl="1"/>
            <a:r>
              <a:rPr lang="en-US" sz="1600" dirty="0">
                <a:latin typeface="Calibri" charset="0"/>
              </a:rPr>
              <a:t>About the co-chair position: each symposium will have its own technical program committee that is managed by a set of 2-4 Symposium Co-Chairs. The co-chairs retain full responsibility for all aspects of the symposium technical program, including the shaping of its technical program, managing the review process, selecting accepted papers, and organizing its sessions. Symposium co-chairs are highly respected leaders in their fields of expertise, with outstanding records of IEEE publications and proven experience in the peer review process.</a:t>
            </a:r>
          </a:p>
          <a:p>
            <a:pPr lvl="1"/>
            <a:r>
              <a:rPr lang="en-US" sz="2000" dirty="0">
                <a:latin typeface="Calibri" charset="0"/>
              </a:rPr>
              <a:t>Strongest profiles will be nominated so as to increase selection chances</a:t>
            </a:r>
          </a:p>
          <a:p>
            <a:pPr lvl="1"/>
            <a:r>
              <a:rPr lang="en-US" sz="2000" dirty="0">
                <a:latin typeface="Calibri" charset="0"/>
              </a:rPr>
              <a:t>Send nominations to </a:t>
            </a:r>
            <a:r>
              <a:rPr lang="en-US" sz="2000" dirty="0">
                <a:latin typeface="Calibri" charset="0"/>
                <a:hlinkClick r:id="rId2"/>
              </a:rPr>
              <a:t>ITC_Officers@comsoc.org</a:t>
            </a:r>
            <a:r>
              <a:rPr lang="en-US" sz="2000" dirty="0">
                <a:latin typeface="Calibri" charset="0"/>
              </a:rPr>
              <a:t> </a:t>
            </a:r>
          </a:p>
        </p:txBody>
      </p:sp>
      <p:sp>
        <p:nvSpPr>
          <p:cNvPr id="2969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297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C4A676-6C33-C749-97F5-BF672E6FB2D4}" type="slidenum">
              <a:rPr lang="en-US" sz="1200">
                <a:solidFill>
                  <a:srgbClr val="898989"/>
                </a:solidFill>
                <a:latin typeface="Calibri" charset="0"/>
                <a:cs typeface="Arial" charset="0"/>
              </a:rPr>
              <a:pPr eaLnBrk="1" hangingPunct="1"/>
              <a:t>13</a:t>
            </a:fld>
            <a:endParaRPr lang="en-US" sz="1200">
              <a:solidFill>
                <a:srgbClr val="898989"/>
              </a:solidFill>
              <a:latin typeface="Calibri" charset="0"/>
              <a:cs typeface="Arial" charset="0"/>
            </a:endParaRPr>
          </a:p>
        </p:txBody>
      </p:sp>
    </p:spTree>
    <p:extLst>
      <p:ext uri="{BB962C8B-B14F-4D97-AF65-F5344CB8AC3E}">
        <p14:creationId xmlns:p14="http://schemas.microsoft.com/office/powerpoint/2010/main" val="36339294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533400"/>
            <a:ext cx="8229600" cy="1143000"/>
          </a:xfrm>
        </p:spPr>
        <p:txBody>
          <a:bodyPr/>
          <a:lstStyle/>
          <a:p>
            <a:r>
              <a:rPr lang="en-US" dirty="0" smtClean="0">
                <a:latin typeface="Calibri" charset="0"/>
              </a:rPr>
              <a:t>4. IEEE ICC 2017</a:t>
            </a:r>
            <a:endParaRPr lang="en-US" dirty="0">
              <a:latin typeface="Calibri" charset="0"/>
            </a:endParaRPr>
          </a:p>
        </p:txBody>
      </p:sp>
      <p:sp>
        <p:nvSpPr>
          <p:cNvPr id="29698" name="Content Placeholder 2"/>
          <p:cNvSpPr>
            <a:spLocks noGrp="1"/>
          </p:cNvSpPr>
          <p:nvPr>
            <p:ph idx="1"/>
          </p:nvPr>
        </p:nvSpPr>
        <p:spPr>
          <a:xfrm>
            <a:off x="533400" y="1524000"/>
            <a:ext cx="8534400" cy="3733800"/>
          </a:xfrm>
        </p:spPr>
        <p:txBody>
          <a:bodyPr/>
          <a:lstStyle/>
          <a:p>
            <a:r>
              <a:rPr lang="en-US" sz="2400" dirty="0" smtClean="0">
                <a:solidFill>
                  <a:srgbClr val="000000"/>
                </a:solidFill>
                <a:latin typeface="Calibri" charset="0"/>
              </a:rPr>
              <a:t>Next Generation Networking</a:t>
            </a:r>
          </a:p>
          <a:p>
            <a:pPr lvl="1"/>
            <a:r>
              <a:rPr lang="tr-TR" sz="2000" dirty="0">
                <a:solidFill>
                  <a:srgbClr val="000000"/>
                </a:solidFill>
                <a:latin typeface="Calibri" charset="0"/>
              </a:rPr>
              <a:t>Shiwen </a:t>
            </a:r>
            <a:r>
              <a:rPr lang="tr-TR" sz="2000" dirty="0" smtClean="0">
                <a:solidFill>
                  <a:srgbClr val="000000"/>
                </a:solidFill>
                <a:latin typeface="Calibri" charset="0"/>
              </a:rPr>
              <a:t>Mao</a:t>
            </a:r>
            <a:r>
              <a:rPr lang="es-ES" sz="2000" dirty="0" smtClean="0">
                <a:solidFill>
                  <a:srgbClr val="000000"/>
                </a:solidFill>
                <a:latin typeface="Calibri" charset="0"/>
              </a:rPr>
              <a:t>, </a:t>
            </a:r>
            <a:r>
              <a:rPr lang="tr-TR" sz="2000" dirty="0" smtClean="0">
                <a:solidFill>
                  <a:srgbClr val="000000"/>
                </a:solidFill>
                <a:latin typeface="Calibri" charset="0"/>
              </a:rPr>
              <a:t>Auburn </a:t>
            </a:r>
            <a:r>
              <a:rPr lang="tr-TR" sz="2000" dirty="0">
                <a:solidFill>
                  <a:srgbClr val="000000"/>
                </a:solidFill>
                <a:latin typeface="Calibri" charset="0"/>
              </a:rPr>
              <a:t>University</a:t>
            </a:r>
          </a:p>
          <a:p>
            <a:r>
              <a:rPr lang="en-US" sz="2400" dirty="0" smtClean="0">
                <a:solidFill>
                  <a:srgbClr val="000000"/>
                </a:solidFill>
                <a:latin typeface="Calibri" charset="0"/>
              </a:rPr>
              <a:t>Communications </a:t>
            </a:r>
            <a:r>
              <a:rPr lang="en-US" sz="2400" dirty="0">
                <a:solidFill>
                  <a:srgbClr val="000000"/>
                </a:solidFill>
                <a:latin typeface="Calibri" charset="0"/>
              </a:rPr>
              <a:t>Software and Services</a:t>
            </a:r>
          </a:p>
          <a:p>
            <a:pPr lvl="1"/>
            <a:r>
              <a:rPr lang="it-IT" sz="2000" dirty="0">
                <a:solidFill>
                  <a:srgbClr val="000000"/>
                </a:solidFill>
                <a:latin typeface="Calibri" charset="0"/>
              </a:rPr>
              <a:t>Pietro </a:t>
            </a:r>
            <a:r>
              <a:rPr lang="it-IT" sz="2000" dirty="0" smtClean="0">
                <a:solidFill>
                  <a:srgbClr val="000000"/>
                </a:solidFill>
                <a:latin typeface="Calibri" charset="0"/>
              </a:rPr>
              <a:t>Mazoni, University </a:t>
            </a:r>
            <a:r>
              <a:rPr lang="it-IT" sz="2000" dirty="0">
                <a:solidFill>
                  <a:srgbClr val="000000"/>
                </a:solidFill>
                <a:latin typeface="Calibri" charset="0"/>
              </a:rPr>
              <a:t>Politecnica Valencia</a:t>
            </a:r>
          </a:p>
          <a:p>
            <a:r>
              <a:rPr lang="en-CA" sz="2400" dirty="0" smtClean="0">
                <a:solidFill>
                  <a:srgbClr val="000000"/>
                </a:solidFill>
                <a:latin typeface="Calibri" charset="0"/>
                <a:cs typeface="+mn-cs"/>
              </a:rPr>
              <a:t>Selected </a:t>
            </a:r>
            <a:r>
              <a:rPr lang="en-CA" sz="2400" dirty="0">
                <a:solidFill>
                  <a:srgbClr val="000000"/>
                </a:solidFill>
                <a:latin typeface="Calibri" charset="0"/>
                <a:cs typeface="+mn-cs"/>
              </a:rPr>
              <a:t>Areas in Communications Symposium</a:t>
            </a:r>
            <a:br>
              <a:rPr lang="en-CA" sz="2400" dirty="0">
                <a:solidFill>
                  <a:srgbClr val="000000"/>
                </a:solidFill>
                <a:latin typeface="Calibri" charset="0"/>
                <a:cs typeface="+mn-cs"/>
              </a:rPr>
            </a:br>
            <a:r>
              <a:rPr lang="en-CA" sz="2400" dirty="0">
                <a:solidFill>
                  <a:srgbClr val="000000"/>
                </a:solidFill>
                <a:latin typeface="Calibri" charset="0"/>
                <a:cs typeface="+mn-cs"/>
              </a:rPr>
              <a:t>Cloud Networks </a:t>
            </a:r>
            <a:r>
              <a:rPr lang="en-CA" sz="2400" dirty="0" smtClean="0">
                <a:solidFill>
                  <a:srgbClr val="000000"/>
                </a:solidFill>
                <a:latin typeface="Calibri" charset="0"/>
                <a:cs typeface="+mn-cs"/>
              </a:rPr>
              <a:t>Track</a:t>
            </a:r>
          </a:p>
          <a:p>
            <a:pPr lvl="1"/>
            <a:r>
              <a:rPr lang="en-CA" sz="2000" dirty="0" err="1">
                <a:solidFill>
                  <a:srgbClr val="000000"/>
                </a:solidFill>
                <a:latin typeface="Calibri" charset="0"/>
              </a:rPr>
              <a:t>Papapanagiotou</a:t>
            </a:r>
            <a:r>
              <a:rPr lang="en-CA" sz="2000" dirty="0">
                <a:solidFill>
                  <a:srgbClr val="000000"/>
                </a:solidFill>
                <a:latin typeface="Calibri" charset="0"/>
              </a:rPr>
              <a:t>, </a:t>
            </a:r>
            <a:r>
              <a:rPr lang="en-CA" sz="2000" dirty="0" err="1" smtClean="0">
                <a:solidFill>
                  <a:srgbClr val="000000"/>
                </a:solidFill>
                <a:latin typeface="Calibri" charset="0"/>
              </a:rPr>
              <a:t>Ioannis</a:t>
            </a:r>
            <a:endParaRPr lang="en-CA" sz="2000" dirty="0">
              <a:solidFill>
                <a:srgbClr val="000000"/>
              </a:solidFill>
              <a:latin typeface="Calibri" charset="0"/>
            </a:endParaRPr>
          </a:p>
        </p:txBody>
      </p:sp>
      <p:sp>
        <p:nvSpPr>
          <p:cNvPr id="2969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297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C4A676-6C33-C749-97F5-BF672E6FB2D4}" type="slidenum">
              <a:rPr lang="en-US" sz="1200">
                <a:solidFill>
                  <a:srgbClr val="898989"/>
                </a:solidFill>
                <a:latin typeface="Calibri" charset="0"/>
                <a:cs typeface="Arial" charset="0"/>
              </a:rPr>
              <a:pPr eaLnBrk="1" hangingPunct="1"/>
              <a:t>14</a:t>
            </a:fld>
            <a:endParaRPr lang="en-US" sz="1200">
              <a:solidFill>
                <a:srgbClr val="898989"/>
              </a:solidFill>
              <a:latin typeface="Calibri"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533400"/>
            <a:ext cx="8229600" cy="1143000"/>
          </a:xfrm>
        </p:spPr>
        <p:txBody>
          <a:bodyPr/>
          <a:lstStyle/>
          <a:p>
            <a:r>
              <a:rPr lang="en-US" dirty="0" smtClean="0">
                <a:latin typeface="Calibri" charset="0"/>
              </a:rPr>
              <a:t>4. IEEE </a:t>
            </a:r>
            <a:r>
              <a:rPr lang="en-US" dirty="0">
                <a:latin typeface="Calibri" charset="0"/>
              </a:rPr>
              <a:t>GLOBECOM </a:t>
            </a:r>
            <a:r>
              <a:rPr lang="en-US" dirty="0" smtClean="0">
                <a:latin typeface="Calibri" charset="0"/>
              </a:rPr>
              <a:t>2017</a:t>
            </a:r>
            <a:endParaRPr lang="en-US" dirty="0">
              <a:latin typeface="Calibri" charset="0"/>
            </a:endParaRPr>
          </a:p>
        </p:txBody>
      </p:sp>
      <p:sp>
        <p:nvSpPr>
          <p:cNvPr id="3174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317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909C49-D0E5-4F45-938F-ABAF6D0F78E0}" type="slidenum">
              <a:rPr lang="en-US" sz="1200">
                <a:solidFill>
                  <a:srgbClr val="898989"/>
                </a:solidFill>
                <a:latin typeface="Calibri" charset="0"/>
                <a:cs typeface="Arial" charset="0"/>
              </a:rPr>
              <a:pPr eaLnBrk="1" hangingPunct="1"/>
              <a:t>15</a:t>
            </a:fld>
            <a:endParaRPr lang="en-US" sz="1200">
              <a:solidFill>
                <a:srgbClr val="898989"/>
              </a:solidFill>
              <a:latin typeface="Calibri" charset="0"/>
              <a:cs typeface="Arial" charset="0"/>
            </a:endParaRPr>
          </a:p>
        </p:txBody>
      </p:sp>
      <p:sp>
        <p:nvSpPr>
          <p:cNvPr id="8" name="Content Placeholder 2"/>
          <p:cNvSpPr>
            <a:spLocks noGrp="1"/>
          </p:cNvSpPr>
          <p:nvPr>
            <p:ph idx="1"/>
          </p:nvPr>
        </p:nvSpPr>
        <p:spPr>
          <a:xfrm>
            <a:off x="533400" y="1524000"/>
            <a:ext cx="8534400" cy="3733800"/>
          </a:xfrm>
        </p:spPr>
        <p:txBody>
          <a:bodyPr/>
          <a:lstStyle/>
          <a:p>
            <a:r>
              <a:rPr lang="en-US" sz="2400" dirty="0" smtClean="0">
                <a:solidFill>
                  <a:srgbClr val="000000"/>
                </a:solidFill>
                <a:latin typeface="Calibri" charset="0"/>
              </a:rPr>
              <a:t>Next Generation Networking</a:t>
            </a:r>
          </a:p>
          <a:p>
            <a:pPr lvl="1"/>
            <a:r>
              <a:rPr lang="en-US" sz="2000" dirty="0">
                <a:solidFill>
                  <a:srgbClr val="000000"/>
                </a:solidFill>
                <a:latin typeface="Calibri" charset="0"/>
              </a:rPr>
              <a:t>Al-</a:t>
            </a:r>
            <a:r>
              <a:rPr lang="en-US" sz="2000" dirty="0" err="1">
                <a:solidFill>
                  <a:srgbClr val="000000"/>
                </a:solidFill>
                <a:latin typeface="Calibri" charset="0"/>
              </a:rPr>
              <a:t>Shakib</a:t>
            </a:r>
            <a:r>
              <a:rPr lang="en-US" sz="2000" dirty="0">
                <a:solidFill>
                  <a:srgbClr val="000000"/>
                </a:solidFill>
                <a:latin typeface="Calibri" charset="0"/>
              </a:rPr>
              <a:t> Khan </a:t>
            </a:r>
            <a:r>
              <a:rPr lang="en-US" sz="2000" dirty="0" err="1" smtClean="0">
                <a:solidFill>
                  <a:srgbClr val="000000"/>
                </a:solidFill>
                <a:latin typeface="Calibri" charset="0"/>
              </a:rPr>
              <a:t>Pathan</a:t>
            </a:r>
            <a:r>
              <a:rPr lang="en-US" sz="2000" dirty="0" smtClean="0">
                <a:solidFill>
                  <a:srgbClr val="000000"/>
                </a:solidFill>
                <a:latin typeface="Calibri" charset="0"/>
              </a:rPr>
              <a:t>, International </a:t>
            </a:r>
            <a:r>
              <a:rPr lang="en-US" sz="2000" dirty="0">
                <a:solidFill>
                  <a:srgbClr val="000000"/>
                </a:solidFill>
                <a:latin typeface="Calibri" charset="0"/>
              </a:rPr>
              <a:t>Islamic University </a:t>
            </a:r>
            <a:r>
              <a:rPr lang="en-US" sz="2000" dirty="0" smtClean="0">
                <a:solidFill>
                  <a:srgbClr val="000000"/>
                </a:solidFill>
                <a:latin typeface="Calibri" charset="0"/>
              </a:rPr>
              <a:t>Malaysia</a:t>
            </a:r>
          </a:p>
          <a:p>
            <a:r>
              <a:rPr lang="en-US" sz="2400" dirty="0">
                <a:solidFill>
                  <a:srgbClr val="000000"/>
                </a:solidFill>
                <a:latin typeface="Calibri" charset="0"/>
              </a:rPr>
              <a:t>Communications Software and Services</a:t>
            </a:r>
          </a:p>
          <a:p>
            <a:pPr lvl="1"/>
            <a:r>
              <a:rPr lang="en-US" sz="2000" dirty="0">
                <a:solidFill>
                  <a:srgbClr val="000000"/>
                </a:solidFill>
                <a:latin typeface="Calibri" charset="0"/>
              </a:rPr>
              <a:t>Lei </a:t>
            </a:r>
            <a:r>
              <a:rPr lang="en-US" sz="2000" dirty="0" smtClean="0">
                <a:solidFill>
                  <a:srgbClr val="000000"/>
                </a:solidFill>
                <a:latin typeface="Calibri" charset="0"/>
              </a:rPr>
              <a:t>Shu, Guangdong University </a:t>
            </a:r>
            <a:r>
              <a:rPr lang="en-US" sz="2000" dirty="0">
                <a:solidFill>
                  <a:srgbClr val="000000"/>
                </a:solidFill>
                <a:latin typeface="Calibri" charset="0"/>
              </a:rPr>
              <a:t>of Petrochemical </a:t>
            </a:r>
            <a:r>
              <a:rPr lang="en-US" sz="2000" dirty="0" smtClean="0">
                <a:solidFill>
                  <a:srgbClr val="000000"/>
                </a:solidFill>
                <a:latin typeface="Calibri" charset="0"/>
              </a:rPr>
              <a:t>Technology</a:t>
            </a:r>
            <a:endParaRPr lang="it-IT" sz="2000" dirty="0" smtClean="0">
              <a:solidFill>
                <a:srgbClr val="000000"/>
              </a:solidFill>
              <a:latin typeface="Calibri" charset="0"/>
            </a:endParaRPr>
          </a:p>
          <a:p>
            <a:r>
              <a:rPr lang="en-CA" sz="2400" dirty="0" smtClean="0">
                <a:solidFill>
                  <a:srgbClr val="000000"/>
                </a:solidFill>
                <a:latin typeface="Calibri" charset="0"/>
                <a:cs typeface="+mn-cs"/>
              </a:rPr>
              <a:t>Selected Areas in Communications Symposium</a:t>
            </a:r>
            <a:br>
              <a:rPr lang="en-CA" sz="2400" dirty="0" smtClean="0">
                <a:solidFill>
                  <a:srgbClr val="000000"/>
                </a:solidFill>
                <a:latin typeface="Calibri" charset="0"/>
                <a:cs typeface="+mn-cs"/>
              </a:rPr>
            </a:br>
            <a:r>
              <a:rPr lang="en-CA" sz="2400" dirty="0" smtClean="0">
                <a:solidFill>
                  <a:srgbClr val="000000"/>
                </a:solidFill>
                <a:latin typeface="Calibri" charset="0"/>
                <a:cs typeface="+mn-cs"/>
              </a:rPr>
              <a:t>Cloud Networks Track</a:t>
            </a:r>
          </a:p>
          <a:p>
            <a:pPr lvl="1"/>
            <a:r>
              <a:rPr lang="en-CA" sz="2000" dirty="0">
                <a:solidFill>
                  <a:srgbClr val="000000"/>
                </a:solidFill>
                <a:latin typeface="Calibri" charset="0"/>
              </a:rPr>
              <a:t>Not decided by </a:t>
            </a:r>
            <a:r>
              <a:rPr lang="en-CA" sz="2000" dirty="0" smtClean="0">
                <a:solidFill>
                  <a:srgbClr val="000000"/>
                </a:solidFill>
                <a:latin typeface="Calibri" charset="0"/>
              </a:rPr>
              <a:t>us</a:t>
            </a:r>
            <a:endParaRPr lang="en-CA" sz="2000" dirty="0">
              <a:solidFill>
                <a:srgbClr val="000000"/>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IEEE NETSOFT 2015</a:t>
            </a:r>
            <a:endParaRPr lang="en-US" dirty="0"/>
          </a:p>
        </p:txBody>
      </p:sp>
      <p:sp>
        <p:nvSpPr>
          <p:cNvPr id="3" name="Content Placeholder 2"/>
          <p:cNvSpPr>
            <a:spLocks noGrp="1"/>
          </p:cNvSpPr>
          <p:nvPr>
            <p:ph idx="1"/>
          </p:nvPr>
        </p:nvSpPr>
        <p:spPr>
          <a:xfrm>
            <a:off x="457200" y="2408237"/>
            <a:ext cx="8229600" cy="4525963"/>
          </a:xfrm>
        </p:spPr>
        <p:txBody>
          <a:bodyPr/>
          <a:lstStyle/>
          <a:p>
            <a:r>
              <a:rPr lang="en-US" sz="1800" dirty="0" smtClean="0"/>
              <a:t>Following SDN4FNS 2013 (exploratory workshop)</a:t>
            </a:r>
          </a:p>
          <a:p>
            <a:r>
              <a:rPr lang="en-US" sz="1800" dirty="0" smtClean="0"/>
              <a:t>Financially </a:t>
            </a:r>
            <a:r>
              <a:rPr lang="en-US" sz="1800" dirty="0"/>
              <a:t>sponsored by the </a:t>
            </a:r>
            <a:r>
              <a:rPr lang="en-US" sz="1800" dirty="0" smtClean="0"/>
              <a:t>IEEE SDN Initiative: </a:t>
            </a:r>
            <a:r>
              <a:rPr lang="en-US" sz="1800" dirty="0" smtClean="0">
                <a:hlinkClick r:id="rId2"/>
              </a:rPr>
              <a:t>http://sdn.ieee.org</a:t>
            </a:r>
            <a:r>
              <a:rPr lang="en-US" sz="1800" dirty="0" smtClean="0"/>
              <a:t> </a:t>
            </a:r>
            <a:r>
              <a:rPr lang="en-US" sz="2400" dirty="0" smtClean="0"/>
              <a:t> </a:t>
            </a:r>
          </a:p>
          <a:p>
            <a:r>
              <a:rPr lang="en-US" sz="1800" dirty="0" smtClean="0"/>
              <a:t>ITC representatives: Prosper </a:t>
            </a:r>
            <a:r>
              <a:rPr lang="en-US" sz="1800" dirty="0" err="1" smtClean="0"/>
              <a:t>Chemouil</a:t>
            </a:r>
            <a:r>
              <a:rPr lang="en-US" sz="1800" dirty="0" smtClean="0"/>
              <a:t>, Jaime </a:t>
            </a:r>
            <a:r>
              <a:rPr lang="en-US" sz="1800" dirty="0" err="1" smtClean="0"/>
              <a:t>Lloret</a:t>
            </a:r>
            <a:r>
              <a:rPr lang="en-US" sz="1800" dirty="0" smtClean="0"/>
              <a:t> </a:t>
            </a:r>
            <a:r>
              <a:rPr lang="en-US" sz="1800" dirty="0" err="1" smtClean="0"/>
              <a:t>Mauri</a:t>
            </a:r>
            <a:r>
              <a:rPr lang="en-US" sz="1800" dirty="0" smtClean="0"/>
              <a:t>, Stefano </a:t>
            </a:r>
            <a:r>
              <a:rPr lang="en-US" sz="1800" dirty="0" err="1" smtClean="0"/>
              <a:t>Secci</a:t>
            </a:r>
            <a:endParaRPr lang="en-US" sz="1800" dirty="0"/>
          </a:p>
          <a:p>
            <a:endParaRPr lang="en-US" sz="2400" dirty="0"/>
          </a:p>
        </p:txBody>
      </p:sp>
      <p:sp>
        <p:nvSpPr>
          <p:cNvPr id="4" name="Footer Placeholder 3"/>
          <p:cNvSpPr>
            <a:spLocks noGrp="1"/>
          </p:cNvSpPr>
          <p:nvPr>
            <p:ph type="ftr" sz="quarter" idx="11"/>
          </p:nvPr>
        </p:nvSpPr>
        <p:spPr/>
        <p:txBody>
          <a:bodyPr/>
          <a:lstStyle/>
          <a:p>
            <a:pPr>
              <a:defRPr/>
            </a:pPr>
            <a:r>
              <a:rPr lang="en-US" dirty="0" smtClean="0"/>
              <a:t>ITC Meeting, June 2015</a:t>
            </a:r>
            <a:endParaRPr lang="en-US" dirty="0"/>
          </a:p>
        </p:txBody>
      </p:sp>
      <p:sp>
        <p:nvSpPr>
          <p:cNvPr id="5" name="Slide Number Placeholder 4"/>
          <p:cNvSpPr>
            <a:spLocks noGrp="1"/>
          </p:cNvSpPr>
          <p:nvPr>
            <p:ph type="sldNum" sz="quarter" idx="12"/>
          </p:nvPr>
        </p:nvSpPr>
        <p:spPr/>
        <p:txBody>
          <a:bodyPr/>
          <a:lstStyle/>
          <a:p>
            <a:pPr>
              <a:defRPr/>
            </a:pPr>
            <a:fld id="{801715DD-C04E-9741-A673-5CC7DA06B10C}" type="slidenum">
              <a:rPr lang="en-US" smtClean="0"/>
              <a:pPr>
                <a:defRPr/>
              </a:pPr>
              <a:t>16</a:t>
            </a:fld>
            <a:endParaRPr lang="en-US"/>
          </a:p>
        </p:txBody>
      </p:sp>
      <p:pic>
        <p:nvPicPr>
          <p:cNvPr id="7" name="Image 6" descr="Capture d’écran 2014-10-24 à 17.59.5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231900"/>
            <a:ext cx="8763000" cy="1130300"/>
          </a:xfrm>
          <a:prstGeom prst="rect">
            <a:avLst/>
          </a:prstGeom>
        </p:spPr>
      </p:pic>
      <p:pic>
        <p:nvPicPr>
          <p:cNvPr id="8" name="Image 7" descr="Capture d’écran 2014-10-24 à 18.00.34.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71600" y="4655993"/>
            <a:ext cx="5314646" cy="2209800"/>
          </a:xfrm>
          <a:prstGeom prst="rect">
            <a:avLst/>
          </a:prstGeom>
        </p:spPr>
      </p:pic>
      <p:pic>
        <p:nvPicPr>
          <p:cNvPr id="9" name="Image 8" descr="Capture d’écran 2014-10-24 à 18.00.40.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76400" y="3602772"/>
            <a:ext cx="4724400" cy="969228"/>
          </a:xfrm>
          <a:prstGeom prst="rect">
            <a:avLst/>
          </a:prstGeom>
        </p:spPr>
      </p:pic>
    </p:spTree>
    <p:extLst>
      <p:ext uri="{BB962C8B-B14F-4D97-AF65-F5344CB8AC3E}">
        <p14:creationId xmlns:p14="http://schemas.microsoft.com/office/powerpoint/2010/main" val="40772141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DRCN 2015</a:t>
            </a:r>
            <a:endParaRPr lang="en-US" dirty="0"/>
          </a:p>
        </p:txBody>
      </p:sp>
      <p:sp>
        <p:nvSpPr>
          <p:cNvPr id="3" name="Content Placeholder 2"/>
          <p:cNvSpPr>
            <a:spLocks noGrp="1"/>
          </p:cNvSpPr>
          <p:nvPr>
            <p:ph idx="1"/>
          </p:nvPr>
        </p:nvSpPr>
        <p:spPr>
          <a:xfrm>
            <a:off x="457200" y="2408237"/>
            <a:ext cx="8229600" cy="4525963"/>
          </a:xfrm>
        </p:spPr>
        <p:txBody>
          <a:bodyPr/>
          <a:lstStyle/>
          <a:p>
            <a:r>
              <a:rPr lang="en-US" sz="2400" dirty="0" smtClean="0"/>
              <a:t>Following SDN4FNS 2013 (exploratory workshop</a:t>
            </a:r>
            <a:r>
              <a:rPr lang="en-US" sz="1800" dirty="0" smtClean="0"/>
              <a:t>)</a:t>
            </a:r>
          </a:p>
          <a:p>
            <a:r>
              <a:rPr lang="en-US" sz="1800" dirty="0" smtClean="0"/>
              <a:t>ITC representatives: Deep </a:t>
            </a:r>
            <a:r>
              <a:rPr lang="en-US" sz="1800" dirty="0" err="1" smtClean="0"/>
              <a:t>Medhi</a:t>
            </a:r>
            <a:r>
              <a:rPr lang="en-US" sz="1800" dirty="0" smtClean="0"/>
              <a:t>, Prosper </a:t>
            </a:r>
            <a:r>
              <a:rPr lang="en-US" sz="1800" dirty="0" err="1" smtClean="0"/>
              <a:t>Chemouil</a:t>
            </a:r>
            <a:r>
              <a:rPr lang="en-US" sz="1800" dirty="0" smtClean="0"/>
              <a:t>, Stefano </a:t>
            </a:r>
            <a:r>
              <a:rPr lang="en-US" sz="1800" dirty="0" err="1" smtClean="0"/>
              <a:t>Secci</a:t>
            </a:r>
            <a:r>
              <a:rPr lang="en-US" sz="1800" dirty="0" smtClean="0"/>
              <a:t> </a:t>
            </a:r>
            <a:endParaRPr lang="en-US" sz="1800" dirty="0"/>
          </a:p>
          <a:p>
            <a:endParaRPr lang="en-US" sz="2400" dirty="0"/>
          </a:p>
        </p:txBody>
      </p:sp>
      <p:sp>
        <p:nvSpPr>
          <p:cNvPr id="4" name="Footer Placeholder 3"/>
          <p:cNvSpPr>
            <a:spLocks noGrp="1"/>
          </p:cNvSpPr>
          <p:nvPr>
            <p:ph type="ftr" sz="quarter" idx="11"/>
          </p:nvPr>
        </p:nvSpPr>
        <p:spPr/>
        <p:txBody>
          <a:bodyPr/>
          <a:lstStyle/>
          <a:p>
            <a:pPr>
              <a:defRPr/>
            </a:pPr>
            <a:r>
              <a:rPr lang="en-US" dirty="0" smtClean="0"/>
              <a:t>ITC Meeting, June 2015</a:t>
            </a:r>
            <a:endParaRPr lang="en-US" dirty="0"/>
          </a:p>
        </p:txBody>
      </p:sp>
      <p:sp>
        <p:nvSpPr>
          <p:cNvPr id="5" name="Slide Number Placeholder 4"/>
          <p:cNvSpPr>
            <a:spLocks noGrp="1"/>
          </p:cNvSpPr>
          <p:nvPr>
            <p:ph type="sldNum" sz="quarter" idx="12"/>
          </p:nvPr>
        </p:nvSpPr>
        <p:spPr/>
        <p:txBody>
          <a:bodyPr/>
          <a:lstStyle/>
          <a:p>
            <a:pPr>
              <a:defRPr/>
            </a:pPr>
            <a:fld id="{801715DD-C04E-9741-A673-5CC7DA06B10C}" type="slidenum">
              <a:rPr lang="en-US" smtClean="0"/>
              <a:pPr>
                <a:defRPr/>
              </a:pPr>
              <a:t>17</a:t>
            </a:fld>
            <a:endParaRPr lang="en-US"/>
          </a:p>
        </p:txBody>
      </p:sp>
      <p:pic>
        <p:nvPicPr>
          <p:cNvPr id="6" name="Image 5" descr="Capture d’écran 2014-10-24 à 18.03.48.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613406"/>
            <a:ext cx="8458200" cy="2233977"/>
          </a:xfrm>
          <a:prstGeom prst="rect">
            <a:avLst/>
          </a:prstGeom>
        </p:spPr>
      </p:pic>
      <p:pic>
        <p:nvPicPr>
          <p:cNvPr id="11" name="Image 10" descr="Capture d’écran 2014-10-24 à 18.06.16.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0" y="3352800"/>
            <a:ext cx="3679012" cy="3505200"/>
          </a:xfrm>
          <a:prstGeom prst="rect">
            <a:avLst/>
          </a:prstGeom>
        </p:spPr>
      </p:pic>
      <p:pic>
        <p:nvPicPr>
          <p:cNvPr id="12" name="Image 11" descr="Capture d’écran 2014-10-24 à 18.06.11.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545" y="3276600"/>
            <a:ext cx="3064497" cy="3581400"/>
          </a:xfrm>
          <a:prstGeom prst="rect">
            <a:avLst/>
          </a:prstGeom>
        </p:spPr>
      </p:pic>
      <p:pic>
        <p:nvPicPr>
          <p:cNvPr id="13" name="Image 12" descr="Capture d’écran 2014-10-24 à 18.04.27.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58000" y="4114800"/>
            <a:ext cx="2121092" cy="974692"/>
          </a:xfrm>
          <a:prstGeom prst="rect">
            <a:avLst/>
          </a:prstGeom>
        </p:spPr>
      </p:pic>
    </p:spTree>
    <p:extLst>
      <p:ext uri="{BB962C8B-B14F-4D97-AF65-F5344CB8AC3E}">
        <p14:creationId xmlns:p14="http://schemas.microsoft.com/office/powerpoint/2010/main" val="6945660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DRCN 2016</a:t>
            </a:r>
            <a:endParaRPr lang="en-US" dirty="0"/>
          </a:p>
        </p:txBody>
      </p:sp>
      <p:sp>
        <p:nvSpPr>
          <p:cNvPr id="4" name="Footer Placeholder 3"/>
          <p:cNvSpPr>
            <a:spLocks noGrp="1"/>
          </p:cNvSpPr>
          <p:nvPr>
            <p:ph type="ftr" sz="quarter" idx="11"/>
          </p:nvPr>
        </p:nvSpPr>
        <p:spPr/>
        <p:txBody>
          <a:bodyPr/>
          <a:lstStyle/>
          <a:p>
            <a:pPr>
              <a:defRPr/>
            </a:pPr>
            <a:r>
              <a:rPr lang="en-US" dirty="0" smtClean="0"/>
              <a:t>ITC Meeting, June 2015</a:t>
            </a:r>
            <a:endParaRPr lang="en-US" dirty="0"/>
          </a:p>
        </p:txBody>
      </p:sp>
      <p:sp>
        <p:nvSpPr>
          <p:cNvPr id="5" name="Slide Number Placeholder 4"/>
          <p:cNvSpPr>
            <a:spLocks noGrp="1"/>
          </p:cNvSpPr>
          <p:nvPr>
            <p:ph type="sldNum" sz="quarter" idx="12"/>
          </p:nvPr>
        </p:nvSpPr>
        <p:spPr/>
        <p:txBody>
          <a:bodyPr/>
          <a:lstStyle/>
          <a:p>
            <a:pPr>
              <a:defRPr/>
            </a:pPr>
            <a:fld id="{801715DD-C04E-9741-A673-5CC7DA06B10C}" type="slidenum">
              <a:rPr lang="en-US" smtClean="0"/>
              <a:pPr>
                <a:defRPr/>
              </a:pPr>
              <a:t>18</a:t>
            </a:fld>
            <a:endParaRPr lang="en-US"/>
          </a:p>
        </p:txBody>
      </p:sp>
      <p:sp>
        <p:nvSpPr>
          <p:cNvPr id="7" name="6 Marcador de contenido"/>
          <p:cNvSpPr>
            <a:spLocks noGrp="1"/>
          </p:cNvSpPr>
          <p:nvPr>
            <p:ph idx="1"/>
          </p:nvPr>
        </p:nvSpPr>
        <p:spPr>
          <a:xfrm>
            <a:off x="435279" y="4352925"/>
            <a:ext cx="8229600" cy="685800"/>
          </a:xfrm>
        </p:spPr>
        <p:txBody>
          <a:bodyPr/>
          <a:lstStyle/>
          <a:p>
            <a:pPr marL="0" indent="0" algn="ctr">
              <a:buNone/>
            </a:pPr>
            <a:r>
              <a:rPr lang="es-ES" dirty="0">
                <a:hlinkClick r:id="rId2"/>
              </a:rPr>
              <a:t>https://drcn2016.lip6.fr</a:t>
            </a:r>
            <a:r>
              <a:rPr lang="es-ES" dirty="0" smtClean="0">
                <a:hlinkClick r:id="rId2"/>
              </a:rPr>
              <a:t>/</a:t>
            </a:r>
            <a:endParaRPr lang="es-E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042" y="1219200"/>
            <a:ext cx="6696075"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2264079" y="5105400"/>
            <a:ext cx="4572000" cy="923330"/>
          </a:xfrm>
          <a:prstGeom prst="rect">
            <a:avLst/>
          </a:prstGeom>
        </p:spPr>
        <p:txBody>
          <a:bodyPr>
            <a:spAutoFit/>
          </a:bodyPr>
          <a:lstStyle/>
          <a:p>
            <a:r>
              <a:rPr lang="en-US" dirty="0"/>
              <a:t>The 12</a:t>
            </a:r>
            <a:r>
              <a:rPr lang="en-US" baseline="30000" dirty="0"/>
              <a:t>th</a:t>
            </a:r>
            <a:r>
              <a:rPr lang="en-US" dirty="0"/>
              <a:t> DRCN will be held in Paris, at the University Pierre and Marie Curie (UPMC), in March 14-17, 2016.</a:t>
            </a:r>
            <a:endParaRPr lang="es-ES" dirty="0"/>
          </a:p>
        </p:txBody>
      </p:sp>
    </p:spTree>
    <p:extLst>
      <p:ext uri="{BB962C8B-B14F-4D97-AF65-F5344CB8AC3E}">
        <p14:creationId xmlns:p14="http://schemas.microsoft.com/office/powerpoint/2010/main" val="29274159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pPr>
              <a:defRPr/>
            </a:pPr>
            <a:r>
              <a:rPr lang="en-US" dirty="0" smtClean="0"/>
              <a:t>ITC Meeting, June 2015</a:t>
            </a:r>
            <a:endParaRPr lang="en-US" dirty="0"/>
          </a:p>
        </p:txBody>
      </p:sp>
      <p:sp>
        <p:nvSpPr>
          <p:cNvPr id="3" name="2 Marcador de número de diapositiva"/>
          <p:cNvSpPr>
            <a:spLocks noGrp="1"/>
          </p:cNvSpPr>
          <p:nvPr>
            <p:ph type="sldNum" sz="quarter" idx="12"/>
          </p:nvPr>
        </p:nvSpPr>
        <p:spPr/>
        <p:txBody>
          <a:bodyPr/>
          <a:lstStyle/>
          <a:p>
            <a:pPr>
              <a:defRPr/>
            </a:pPr>
            <a:fld id="{AE1FEE69-71E0-1349-B82E-0FF7957C7AA2}" type="slidenum">
              <a:rPr lang="en-US" smtClean="0"/>
              <a:pPr>
                <a:defRPr/>
              </a:pPr>
              <a:t>19</a:t>
            </a:fld>
            <a:endParaRPr lang="en-US"/>
          </a:p>
        </p:txBody>
      </p:sp>
      <p:pic>
        <p:nvPicPr>
          <p:cNvPr id="1028" name="Picture 4"/>
          <p:cNvPicPr>
            <a:picLocks noChangeAspect="1" noChangeArrowheads="1"/>
          </p:cNvPicPr>
          <p:nvPr/>
        </p:nvPicPr>
        <p:blipFill>
          <a:blip r:embed="rId2" cstate="print"/>
          <a:srcRect/>
          <a:stretch>
            <a:fillRect/>
          </a:stretch>
        </p:blipFill>
        <p:spPr bwMode="auto">
          <a:xfrm>
            <a:off x="228600" y="762000"/>
            <a:ext cx="6743700" cy="3810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981450" y="2133600"/>
            <a:ext cx="5086350" cy="4257675"/>
          </a:xfrm>
          <a:prstGeom prst="rect">
            <a:avLst/>
          </a:prstGeom>
          <a:noFill/>
          <a:ln w="9525">
            <a:noFill/>
            <a:miter lim="800000"/>
            <a:headEnd/>
            <a:tailEnd/>
          </a:ln>
        </p:spPr>
      </p:pic>
      <p:sp>
        <p:nvSpPr>
          <p:cNvPr id="9" name="8 Rectángulo"/>
          <p:cNvSpPr/>
          <p:nvPr/>
        </p:nvSpPr>
        <p:spPr>
          <a:xfrm>
            <a:off x="675362" y="5175337"/>
            <a:ext cx="2590800" cy="923330"/>
          </a:xfrm>
          <a:prstGeom prst="rect">
            <a:avLst/>
          </a:prstGeom>
        </p:spPr>
        <p:txBody>
          <a:bodyPr wrap="square">
            <a:spAutoFit/>
          </a:bodyPr>
          <a:lstStyle/>
          <a:p>
            <a:pPr algn="ctr"/>
            <a:r>
              <a:rPr lang="es-ES" dirty="0" smtClean="0">
                <a:solidFill>
                  <a:srgbClr val="FF0000"/>
                </a:solidFill>
              </a:rPr>
              <a:t>Moved to </a:t>
            </a:r>
          </a:p>
          <a:p>
            <a:pPr algn="ctr"/>
            <a:r>
              <a:rPr lang="es-ES" dirty="0" err="1" smtClean="0">
                <a:solidFill>
                  <a:srgbClr val="FF0000"/>
                </a:solidFill>
              </a:rPr>
              <a:t>October</a:t>
            </a:r>
            <a:r>
              <a:rPr lang="es-ES" dirty="0" smtClean="0">
                <a:solidFill>
                  <a:srgbClr val="FF0000"/>
                </a:solidFill>
              </a:rPr>
              <a:t> </a:t>
            </a:r>
            <a:r>
              <a:rPr lang="es-ES" dirty="0">
                <a:solidFill>
                  <a:srgbClr val="FF0000"/>
                </a:solidFill>
              </a:rPr>
              <a:t>5-7 2015 in </a:t>
            </a:r>
            <a:r>
              <a:rPr lang="es-ES" dirty="0" err="1">
                <a:solidFill>
                  <a:srgbClr val="FF0000"/>
                </a:solidFill>
              </a:rPr>
              <a:t>Munich</a:t>
            </a:r>
            <a:r>
              <a:rPr lang="es-ES" dirty="0">
                <a:solidFill>
                  <a:srgbClr val="FF0000"/>
                </a:solidFill>
              </a:rPr>
              <a:t>, </a:t>
            </a:r>
            <a:r>
              <a:rPr lang="es-ES" dirty="0" err="1">
                <a:solidFill>
                  <a:srgbClr val="FF0000"/>
                </a:solidFill>
              </a:rPr>
              <a:t>Germany</a:t>
            </a:r>
            <a:r>
              <a:rPr lang="es-ES" dirty="0">
                <a:solidFill>
                  <a:srgbClr val="FF0000"/>
                </a:solidFill>
              </a:rPr>
              <a: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atin typeface="Calibri" charset="0"/>
              </a:rPr>
              <a:t>Meeting Agenda</a:t>
            </a:r>
          </a:p>
        </p:txBody>
      </p:sp>
      <p:sp>
        <p:nvSpPr>
          <p:cNvPr id="16386" name="Content Placeholder 2"/>
          <p:cNvSpPr>
            <a:spLocks noGrp="1"/>
          </p:cNvSpPr>
          <p:nvPr>
            <p:ph idx="1"/>
          </p:nvPr>
        </p:nvSpPr>
        <p:spPr>
          <a:xfrm>
            <a:off x="609600" y="1905000"/>
            <a:ext cx="7543800" cy="3429000"/>
          </a:xfrm>
        </p:spPr>
        <p:txBody>
          <a:bodyPr/>
          <a:lstStyle/>
          <a:p>
            <a:pPr marL="0" indent="0">
              <a:buNone/>
            </a:pPr>
            <a:r>
              <a:rPr lang="en-US" sz="2000" dirty="0">
                <a:latin typeface="Calibri" charset="0"/>
              </a:rPr>
              <a:t>1.   </a:t>
            </a:r>
            <a:r>
              <a:rPr lang="en-US" sz="2000" dirty="0" smtClean="0">
                <a:latin typeface="Calibri" charset="0"/>
              </a:rPr>
              <a:t>Welcome &amp; Introduction</a:t>
            </a:r>
            <a:endParaRPr lang="en-US" sz="2000" dirty="0">
              <a:latin typeface="Calibri" charset="0"/>
            </a:endParaRPr>
          </a:p>
          <a:p>
            <a:pPr marL="0" indent="0">
              <a:buNone/>
            </a:pPr>
            <a:r>
              <a:rPr lang="en-US" sz="2000" dirty="0">
                <a:latin typeface="Calibri" charset="0"/>
              </a:rPr>
              <a:t>2.   Approval of GC 2014 minutes. </a:t>
            </a:r>
          </a:p>
          <a:p>
            <a:pPr marL="0" indent="0">
              <a:buNone/>
            </a:pPr>
            <a:r>
              <a:rPr lang="en-US" sz="2000" dirty="0">
                <a:latin typeface="Calibri" charset="0"/>
              </a:rPr>
              <a:t>3.   2013 ITC Best Paper Award announcement</a:t>
            </a:r>
          </a:p>
          <a:p>
            <a:pPr marL="0" indent="0">
              <a:buNone/>
            </a:pPr>
            <a:r>
              <a:rPr lang="en-US" sz="2000" dirty="0">
                <a:latin typeface="Calibri" charset="0"/>
              </a:rPr>
              <a:t>4.   Conference and ICC/GC Symposium updates</a:t>
            </a:r>
          </a:p>
          <a:p>
            <a:pPr marL="0" indent="0">
              <a:buNone/>
            </a:pPr>
            <a:r>
              <a:rPr lang="en-US" sz="2000" dirty="0">
                <a:latin typeface="Calibri" charset="0"/>
              </a:rPr>
              <a:t>5.   Updates from Special Interest Groups and Standards Activities </a:t>
            </a:r>
          </a:p>
          <a:p>
            <a:pPr marL="0" indent="0">
              <a:buNone/>
            </a:pPr>
            <a:r>
              <a:rPr lang="en-US" sz="2000" dirty="0">
                <a:latin typeface="Calibri" charset="0"/>
              </a:rPr>
              <a:t>6.   Journal/magazine publication activities</a:t>
            </a:r>
          </a:p>
          <a:p>
            <a:pPr marL="0" indent="0">
              <a:buNone/>
            </a:pPr>
            <a:r>
              <a:rPr lang="en-US" sz="2000" dirty="0">
                <a:latin typeface="Calibri" charset="0"/>
              </a:rPr>
              <a:t>7.   </a:t>
            </a:r>
            <a:r>
              <a:rPr lang="en-US" sz="2000" dirty="0" err="1">
                <a:latin typeface="Calibri" charset="0"/>
              </a:rPr>
              <a:t>ComSoc</a:t>
            </a:r>
            <a:r>
              <a:rPr lang="en-US" sz="2000" dirty="0">
                <a:latin typeface="Calibri" charset="0"/>
              </a:rPr>
              <a:t> Student Competition </a:t>
            </a:r>
            <a:r>
              <a:rPr lang="en-US" sz="2000" dirty="0" smtClean="0">
                <a:latin typeface="Calibri" charset="0"/>
              </a:rPr>
              <a:t>2015</a:t>
            </a:r>
            <a:endParaRPr lang="en-US" sz="2000" dirty="0">
              <a:latin typeface="Calibri" charset="0"/>
            </a:endParaRPr>
          </a:p>
          <a:p>
            <a:pPr marL="0" indent="0">
              <a:buNone/>
            </a:pPr>
            <a:r>
              <a:rPr lang="en-US" sz="2000" dirty="0">
                <a:latin typeface="Calibri" charset="0"/>
              </a:rPr>
              <a:t>8.   Open Discussions and Other Business</a:t>
            </a:r>
          </a:p>
          <a:p>
            <a:pPr marL="0" indent="0">
              <a:buNone/>
            </a:pPr>
            <a:r>
              <a:rPr lang="en-US" sz="2000" dirty="0">
                <a:latin typeface="Calibri" charset="0"/>
              </a:rPr>
              <a:t>9.   Adjourn</a:t>
            </a:r>
            <a:endParaRPr lang="en-US" sz="3600" dirty="0">
              <a:latin typeface="Calibri" charset="0"/>
            </a:endParaRPr>
          </a:p>
        </p:txBody>
      </p:sp>
      <p:sp>
        <p:nvSpPr>
          <p:cNvPr id="1638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163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CF7343-BC53-A24D-8E36-DE57870C8D2A}" type="slidenum">
              <a:rPr lang="en-US" sz="1200">
                <a:solidFill>
                  <a:srgbClr val="898989"/>
                </a:solidFill>
                <a:latin typeface="Calibri" charset="0"/>
                <a:cs typeface="Arial" charset="0"/>
              </a:rPr>
              <a:pPr eaLnBrk="1" hangingPunct="1"/>
              <a:t>2</a:t>
            </a:fld>
            <a:endParaRPr lang="en-US" sz="1200">
              <a:solidFill>
                <a:srgbClr val="898989"/>
              </a:solidFill>
              <a:latin typeface="Calibri"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990600"/>
            <a:ext cx="8229600" cy="1143000"/>
          </a:xfrm>
        </p:spPr>
        <p:txBody>
          <a:bodyPr/>
          <a:lstStyle/>
          <a:p>
            <a:pPr eaLnBrk="1" hangingPunct="1"/>
            <a:r>
              <a:rPr lang="en-US" dirty="0" smtClean="0">
                <a:latin typeface="Calibri" charset="0"/>
              </a:rPr>
              <a:t>5. </a:t>
            </a:r>
            <a:r>
              <a:rPr lang="en-US" dirty="0">
                <a:latin typeface="Calibri" charset="0"/>
              </a:rPr>
              <a:t>Special Interest Groups</a:t>
            </a:r>
          </a:p>
        </p:txBody>
      </p:sp>
      <p:sp>
        <p:nvSpPr>
          <p:cNvPr id="36866" name="Content Placeholder 2"/>
          <p:cNvSpPr>
            <a:spLocks noGrp="1"/>
          </p:cNvSpPr>
          <p:nvPr>
            <p:ph idx="1"/>
          </p:nvPr>
        </p:nvSpPr>
        <p:spPr>
          <a:xfrm>
            <a:off x="457200" y="2362200"/>
            <a:ext cx="8610600" cy="1752600"/>
          </a:xfrm>
        </p:spPr>
        <p:txBody>
          <a:bodyPr/>
          <a:lstStyle/>
          <a:p>
            <a:pPr eaLnBrk="1" hangingPunct="1">
              <a:spcAft>
                <a:spcPts val="1200"/>
              </a:spcAft>
              <a:buFontTx/>
              <a:buChar char="-"/>
            </a:pPr>
            <a:r>
              <a:rPr lang="en-US" sz="2400">
                <a:latin typeface="Calibri" charset="0"/>
              </a:rPr>
              <a:t>ITC gives importance to cutting-edge research areas opening Special Interest Groups and supporting related activities such as:</a:t>
            </a:r>
          </a:p>
          <a:p>
            <a:pPr lvl="1" eaLnBrk="1" hangingPunct="1">
              <a:spcAft>
                <a:spcPts val="1200"/>
              </a:spcAft>
              <a:buFontTx/>
              <a:buChar char="-"/>
            </a:pPr>
            <a:r>
              <a:rPr lang="en-US" sz="2000">
                <a:latin typeface="Calibri" charset="0"/>
              </a:rPr>
              <a:t>Special Issues, </a:t>
            </a:r>
          </a:p>
          <a:p>
            <a:pPr lvl="1" eaLnBrk="1" hangingPunct="1">
              <a:spcAft>
                <a:spcPts val="1200"/>
              </a:spcAft>
              <a:buFontTx/>
              <a:buChar char="-"/>
            </a:pPr>
            <a:r>
              <a:rPr lang="en-US" sz="2000">
                <a:latin typeface="Calibri" charset="0"/>
              </a:rPr>
              <a:t>Conferences, Workshops. </a:t>
            </a:r>
          </a:p>
          <a:p>
            <a:pPr lvl="1" eaLnBrk="1" hangingPunct="1">
              <a:spcAft>
                <a:spcPts val="1200"/>
              </a:spcAft>
              <a:buFontTx/>
              <a:buChar char="-"/>
            </a:pPr>
            <a:r>
              <a:rPr lang="en-US" sz="2000">
                <a:latin typeface="Calibri" charset="0"/>
              </a:rPr>
              <a:t>Large research projects, Standardization.</a:t>
            </a:r>
          </a:p>
          <a:p>
            <a:pPr eaLnBrk="1" hangingPunct="1">
              <a:spcAft>
                <a:spcPts val="1200"/>
              </a:spcAft>
              <a:buFontTx/>
              <a:buChar char="-"/>
            </a:pPr>
            <a:r>
              <a:rPr lang="en-US" sz="2000">
                <a:latin typeface="Calibri" charset="0"/>
              </a:rPr>
              <a:t>If you are active on any of the active SIG area, please get in contact with the ITC representative to allow listing and reporting.</a:t>
            </a:r>
          </a:p>
          <a:p>
            <a:pPr eaLnBrk="1" hangingPunct="1">
              <a:spcAft>
                <a:spcPts val="1200"/>
              </a:spcAft>
              <a:buFontTx/>
              <a:buChar char="-"/>
            </a:pPr>
            <a:r>
              <a:rPr lang="en-US" sz="2000">
                <a:latin typeface="Calibri" charset="0"/>
              </a:rPr>
              <a:t>Stay tuned on : </a:t>
            </a:r>
            <a:r>
              <a:rPr lang="en-US" sz="2000">
                <a:latin typeface="Calibri" charset="0"/>
                <a:hlinkClick r:id="rId2"/>
              </a:rPr>
              <a:t>http://committees.comsoc.org/itc/activities.html#SIG</a:t>
            </a:r>
            <a:endParaRPr lang="en-US" sz="2000">
              <a:latin typeface="Calibri" charset="0"/>
            </a:endParaRPr>
          </a:p>
          <a:p>
            <a:pPr eaLnBrk="1" hangingPunct="1">
              <a:spcAft>
                <a:spcPts val="1200"/>
              </a:spcAft>
              <a:buFontTx/>
              <a:buChar char="-"/>
            </a:pPr>
            <a:endParaRPr lang="en-US" sz="2000">
              <a:latin typeface="Calibri" charset="0"/>
            </a:endParaRPr>
          </a:p>
          <a:p>
            <a:pPr lvl="1" eaLnBrk="1" hangingPunct="1">
              <a:spcAft>
                <a:spcPts val="1200"/>
              </a:spcAft>
              <a:buFont typeface="Arial" charset="0"/>
              <a:buNone/>
            </a:pPr>
            <a:r>
              <a:rPr lang="en-US" sz="2000">
                <a:latin typeface="Calibri" charset="0"/>
              </a:rPr>
              <a:t> </a:t>
            </a:r>
          </a:p>
        </p:txBody>
      </p:sp>
      <p:sp>
        <p:nvSpPr>
          <p:cNvPr id="3686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368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D5B110-6B0A-CD49-ADD1-DC9F81443787}" type="slidenum">
              <a:rPr lang="en-US" sz="1200">
                <a:solidFill>
                  <a:srgbClr val="898989"/>
                </a:solidFill>
                <a:latin typeface="Calibri" charset="0"/>
                <a:cs typeface="Arial" charset="0"/>
              </a:rPr>
              <a:pPr eaLnBrk="1" hangingPunct="1"/>
              <a:t>20</a:t>
            </a:fld>
            <a:endParaRPr lang="en-US" sz="1200">
              <a:solidFill>
                <a:srgbClr val="898989"/>
              </a:solidFill>
              <a:latin typeface="Calibri"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533400" y="685800"/>
            <a:ext cx="8229600" cy="1143000"/>
          </a:xfrm>
        </p:spPr>
        <p:txBody>
          <a:bodyPr/>
          <a:lstStyle/>
          <a:p>
            <a:pPr eaLnBrk="1" hangingPunct="1"/>
            <a:r>
              <a:rPr lang="en-US" dirty="0" smtClean="0">
                <a:latin typeface="Calibri" charset="0"/>
              </a:rPr>
              <a:t>5. ITC Special Interesting Group (SIG)</a:t>
            </a:r>
            <a:endParaRPr lang="en-US" dirty="0">
              <a:latin typeface="Calibri" charset="0"/>
            </a:endParaRPr>
          </a:p>
        </p:txBody>
      </p:sp>
      <p:sp>
        <p:nvSpPr>
          <p:cNvPr id="37890" name="Content Placeholder 2"/>
          <p:cNvSpPr>
            <a:spLocks noGrp="1"/>
          </p:cNvSpPr>
          <p:nvPr>
            <p:ph idx="1"/>
          </p:nvPr>
        </p:nvSpPr>
        <p:spPr>
          <a:xfrm>
            <a:off x="530412" y="1905000"/>
            <a:ext cx="8610600" cy="1752600"/>
          </a:xfrm>
        </p:spPr>
        <p:txBody>
          <a:bodyPr/>
          <a:lstStyle/>
          <a:p>
            <a:pPr eaLnBrk="1" hangingPunct="1">
              <a:spcAft>
                <a:spcPts val="1200"/>
              </a:spcAft>
              <a:buFontTx/>
              <a:buChar char="-"/>
            </a:pPr>
            <a:r>
              <a:rPr lang="en-US" sz="2000" dirty="0" err="1" smtClean="0"/>
              <a:t>IoT</a:t>
            </a:r>
            <a:endParaRPr lang="en-US" sz="2000" dirty="0" smtClean="0"/>
          </a:p>
          <a:p>
            <a:pPr lvl="1" eaLnBrk="1" hangingPunct="1">
              <a:spcAft>
                <a:spcPts val="1200"/>
              </a:spcAft>
              <a:buFontTx/>
              <a:buChar char="-"/>
            </a:pPr>
            <a:r>
              <a:rPr lang="en-US" sz="1800" dirty="0" err="1"/>
              <a:t>Resp</a:t>
            </a:r>
            <a:r>
              <a:rPr lang="en-US" sz="1800" dirty="0"/>
              <a:t>: </a:t>
            </a:r>
            <a:r>
              <a:rPr lang="en-US" sz="1800" dirty="0" err="1"/>
              <a:t>Rui</a:t>
            </a:r>
            <a:r>
              <a:rPr lang="en-US" sz="1800" dirty="0"/>
              <a:t> L. </a:t>
            </a:r>
            <a:r>
              <a:rPr lang="en-US" sz="1800" dirty="0" err="1"/>
              <a:t>Aguiar</a:t>
            </a:r>
            <a:endParaRPr lang="en-US" sz="1800" dirty="0"/>
          </a:p>
          <a:p>
            <a:pPr eaLnBrk="1" hangingPunct="1">
              <a:spcAft>
                <a:spcPts val="1200"/>
              </a:spcAft>
              <a:buFontTx/>
              <a:buChar char="-"/>
            </a:pPr>
            <a:r>
              <a:rPr lang="en-US" sz="2000" dirty="0" smtClean="0"/>
              <a:t>Cloud Networking</a:t>
            </a:r>
          </a:p>
          <a:p>
            <a:pPr lvl="1" eaLnBrk="1" hangingPunct="1">
              <a:spcAft>
                <a:spcPts val="1200"/>
              </a:spcAft>
              <a:buFontTx/>
              <a:buChar char="-"/>
            </a:pPr>
            <a:r>
              <a:rPr lang="en-US" sz="1800" dirty="0" smtClean="0"/>
              <a:t>Resp.: </a:t>
            </a:r>
            <a:r>
              <a:rPr lang="en-US" sz="1800" dirty="0"/>
              <a:t>Jose M. Alcaraz </a:t>
            </a:r>
            <a:r>
              <a:rPr lang="en-US" sz="1800" i="1" dirty="0" smtClean="0"/>
              <a:t>Calero</a:t>
            </a:r>
            <a:r>
              <a:rPr lang="en-US" sz="1800" dirty="0" smtClean="0"/>
              <a:t>, Scotland</a:t>
            </a:r>
          </a:p>
          <a:p>
            <a:pPr eaLnBrk="1" hangingPunct="1">
              <a:spcAft>
                <a:spcPts val="1200"/>
              </a:spcAft>
              <a:buFontTx/>
              <a:buChar char="-"/>
            </a:pPr>
            <a:r>
              <a:rPr lang="en-US" sz="2000" dirty="0" smtClean="0"/>
              <a:t>Location ID Separation (LIS) – SIG website now online!</a:t>
            </a:r>
          </a:p>
          <a:p>
            <a:pPr lvl="1" eaLnBrk="1" hangingPunct="1">
              <a:spcAft>
                <a:spcPts val="1200"/>
              </a:spcAft>
              <a:buFontTx/>
              <a:buChar char="-"/>
            </a:pPr>
            <a:r>
              <a:rPr lang="en-US" sz="1800" dirty="0" smtClean="0"/>
              <a:t>Resp.: Luigi </a:t>
            </a:r>
            <a:r>
              <a:rPr lang="en-US" sz="1800" dirty="0" err="1" smtClean="0"/>
              <a:t>Iannone</a:t>
            </a:r>
            <a:r>
              <a:rPr lang="en-US" sz="1800" dirty="0" smtClean="0"/>
              <a:t>, France</a:t>
            </a:r>
          </a:p>
          <a:p>
            <a:pPr eaLnBrk="1" hangingPunct="1">
              <a:spcAft>
                <a:spcPts val="1200"/>
              </a:spcAft>
              <a:buFontTx/>
              <a:buChar char="-"/>
            </a:pPr>
            <a:r>
              <a:rPr lang="en-US" sz="2000" dirty="0" smtClean="0"/>
              <a:t>Information</a:t>
            </a:r>
            <a:r>
              <a:rPr lang="en-US" sz="2000" dirty="0"/>
              <a:t>-Centric </a:t>
            </a:r>
            <a:r>
              <a:rPr lang="en-US" sz="2000" dirty="0" smtClean="0"/>
              <a:t>Networking – SIG website now online!</a:t>
            </a:r>
          </a:p>
          <a:p>
            <a:pPr lvl="1" eaLnBrk="1" hangingPunct="1">
              <a:spcAft>
                <a:spcPts val="1200"/>
              </a:spcAft>
              <a:buFontTx/>
              <a:buChar char="-"/>
            </a:pPr>
            <a:r>
              <a:rPr lang="en-US" sz="1800" dirty="0" smtClean="0"/>
              <a:t>Resp.: </a:t>
            </a:r>
            <a:r>
              <a:rPr lang="en-US" sz="1800" dirty="0" err="1" smtClean="0"/>
              <a:t>Mayutan</a:t>
            </a:r>
            <a:r>
              <a:rPr lang="en-US" sz="1800" dirty="0" smtClean="0"/>
              <a:t> </a:t>
            </a:r>
            <a:r>
              <a:rPr lang="en-US" sz="1800" dirty="0" err="1" smtClean="0"/>
              <a:t>Arumaithurai</a:t>
            </a:r>
            <a:r>
              <a:rPr lang="en-US" sz="1800" dirty="0" smtClean="0"/>
              <a:t>, Germany</a:t>
            </a:r>
            <a:endParaRPr lang="en-US" sz="1800" dirty="0">
              <a:latin typeface="Calibri" charset="0"/>
            </a:endParaRPr>
          </a:p>
          <a:p>
            <a:pPr eaLnBrk="1" hangingPunct="1">
              <a:spcAft>
                <a:spcPts val="1200"/>
              </a:spcAft>
              <a:buFontTx/>
              <a:buChar char="-"/>
            </a:pPr>
            <a:r>
              <a:rPr lang="en-US" sz="2000" dirty="0" smtClean="0">
                <a:latin typeface="Calibri" charset="0"/>
              </a:rPr>
              <a:t>More information, see </a:t>
            </a:r>
          </a:p>
          <a:p>
            <a:pPr lvl="1" eaLnBrk="1" hangingPunct="1">
              <a:spcAft>
                <a:spcPts val="1200"/>
              </a:spcAft>
              <a:buFontTx/>
              <a:buChar char="-"/>
            </a:pPr>
            <a:r>
              <a:rPr lang="en-US" sz="1800" dirty="0" smtClean="0">
                <a:latin typeface="Calibri" charset="0"/>
              </a:rPr>
              <a:t>http</a:t>
            </a:r>
            <a:r>
              <a:rPr lang="en-US" sz="1800" dirty="0">
                <a:latin typeface="Calibri" charset="0"/>
              </a:rPr>
              <a:t>://</a:t>
            </a:r>
            <a:r>
              <a:rPr lang="en-US" sz="1800" dirty="0" err="1">
                <a:latin typeface="Calibri" charset="0"/>
              </a:rPr>
              <a:t>committees.comsoc.org</a:t>
            </a:r>
            <a:r>
              <a:rPr lang="en-US" sz="1800" dirty="0">
                <a:latin typeface="Calibri" charset="0"/>
              </a:rPr>
              <a:t>/</a:t>
            </a:r>
            <a:r>
              <a:rPr lang="en-US" sz="1800" dirty="0" err="1">
                <a:latin typeface="Calibri" charset="0"/>
              </a:rPr>
              <a:t>itc</a:t>
            </a:r>
            <a:r>
              <a:rPr lang="en-US" sz="1800" dirty="0">
                <a:latin typeface="Calibri" charset="0"/>
              </a:rPr>
              <a:t>/</a:t>
            </a:r>
            <a:r>
              <a:rPr lang="en-US" sz="1800" dirty="0" err="1">
                <a:latin typeface="Calibri" charset="0"/>
              </a:rPr>
              <a:t>activities.html</a:t>
            </a:r>
            <a:endParaRPr lang="en-US" sz="1800" dirty="0">
              <a:latin typeface="Calibri" charset="0"/>
            </a:endParaRPr>
          </a:p>
          <a:p>
            <a:pPr eaLnBrk="1" hangingPunct="1">
              <a:spcAft>
                <a:spcPts val="1200"/>
              </a:spcAft>
              <a:buFontTx/>
              <a:buChar char="-"/>
            </a:pPr>
            <a:endParaRPr lang="en-US" sz="2000" dirty="0">
              <a:latin typeface="Calibri" charset="0"/>
            </a:endParaRPr>
          </a:p>
        </p:txBody>
      </p:sp>
      <p:sp>
        <p:nvSpPr>
          <p:cNvPr id="3789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378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D8A4EC-D357-AB4D-B293-2A34118D2A66}" type="slidenum">
              <a:rPr lang="en-US" sz="1200">
                <a:solidFill>
                  <a:srgbClr val="898989"/>
                </a:solidFill>
                <a:latin typeface="Calibri" charset="0"/>
                <a:cs typeface="Arial" charset="0"/>
              </a:rPr>
              <a:pPr eaLnBrk="1" hangingPunct="1"/>
              <a:t>21</a:t>
            </a:fld>
            <a:endParaRPr lang="en-US" sz="1200">
              <a:solidFill>
                <a:srgbClr val="898989"/>
              </a:solidFill>
              <a:latin typeface="Calibri"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990600"/>
            <a:ext cx="8229600" cy="1143000"/>
          </a:xfrm>
        </p:spPr>
        <p:txBody>
          <a:bodyPr/>
          <a:lstStyle/>
          <a:p>
            <a:pPr eaLnBrk="1" hangingPunct="1"/>
            <a:r>
              <a:rPr lang="en-US" dirty="0" smtClean="0">
                <a:latin typeface="Calibri" charset="0"/>
              </a:rPr>
              <a:t>5. </a:t>
            </a:r>
            <a:r>
              <a:rPr lang="en-US" dirty="0">
                <a:latin typeface="Calibri" charset="0"/>
              </a:rPr>
              <a:t>Call for new Special Interest Groups </a:t>
            </a:r>
          </a:p>
        </p:txBody>
      </p:sp>
      <p:sp>
        <p:nvSpPr>
          <p:cNvPr id="41986" name="Content Placeholder 2"/>
          <p:cNvSpPr>
            <a:spLocks noGrp="1"/>
          </p:cNvSpPr>
          <p:nvPr>
            <p:ph idx="1"/>
          </p:nvPr>
        </p:nvSpPr>
        <p:spPr>
          <a:xfrm>
            <a:off x="457200" y="2743200"/>
            <a:ext cx="8610600" cy="1752600"/>
          </a:xfrm>
        </p:spPr>
        <p:txBody>
          <a:bodyPr/>
          <a:lstStyle/>
          <a:p>
            <a:pPr eaLnBrk="1" hangingPunct="1">
              <a:spcAft>
                <a:spcPts val="1200"/>
              </a:spcAft>
              <a:buFontTx/>
              <a:buChar char="-"/>
            </a:pPr>
            <a:r>
              <a:rPr lang="en-US" sz="2000">
                <a:latin typeface="Calibri" charset="0"/>
              </a:rPr>
              <a:t>New propositions are welcome!</a:t>
            </a:r>
          </a:p>
          <a:p>
            <a:pPr eaLnBrk="1" hangingPunct="1">
              <a:spcAft>
                <a:spcPts val="1200"/>
              </a:spcAft>
              <a:buFontTx/>
              <a:buChar char="-"/>
            </a:pPr>
            <a:r>
              <a:rPr lang="en-US" sz="2000">
                <a:latin typeface="Calibri" charset="0"/>
              </a:rPr>
              <a:t>A SIG is generally opened </a:t>
            </a:r>
          </a:p>
          <a:p>
            <a:pPr lvl="1" eaLnBrk="1" hangingPunct="1">
              <a:spcAft>
                <a:spcPts val="1200"/>
              </a:spcAft>
              <a:buFontTx/>
              <a:buChar char="-"/>
            </a:pPr>
            <a:r>
              <a:rPr lang="en-US" sz="1800">
                <a:latin typeface="Calibri" charset="0"/>
              </a:rPr>
              <a:t>on a very recent subjects </a:t>
            </a:r>
            <a:r>
              <a:rPr lang="en-US" sz="1800" b="1">
                <a:latin typeface="Calibri" charset="0"/>
              </a:rPr>
              <a:t>in Internet-working</a:t>
            </a:r>
            <a:r>
              <a:rPr lang="en-US" sz="1800">
                <a:latin typeface="Calibri" charset="0"/>
              </a:rPr>
              <a:t>, </a:t>
            </a:r>
          </a:p>
          <a:p>
            <a:pPr lvl="1" eaLnBrk="1" hangingPunct="1">
              <a:spcAft>
                <a:spcPts val="1200"/>
              </a:spcAft>
              <a:buFontTx/>
              <a:buChar char="-"/>
            </a:pPr>
            <a:r>
              <a:rPr lang="en-US" sz="1800">
                <a:latin typeface="Calibri" charset="0"/>
              </a:rPr>
              <a:t>if there is a </a:t>
            </a:r>
            <a:r>
              <a:rPr lang="en-US" sz="1800" b="1">
                <a:latin typeface="Calibri" charset="0"/>
              </a:rPr>
              <a:t>clear activity </a:t>
            </a:r>
            <a:r>
              <a:rPr lang="en-US" sz="1800">
                <a:latin typeface="Calibri" charset="0"/>
              </a:rPr>
              <a:t>related to the subject, </a:t>
            </a:r>
          </a:p>
          <a:p>
            <a:pPr lvl="2" eaLnBrk="1" hangingPunct="1">
              <a:spcAft>
                <a:spcPts val="1200"/>
              </a:spcAft>
              <a:buFontTx/>
              <a:buChar char="-"/>
            </a:pPr>
            <a:r>
              <a:rPr lang="en-US" sz="1400">
                <a:latin typeface="Calibri" charset="0"/>
              </a:rPr>
              <a:t>Conferences, workshops, special issues, standardization, large research projects, etc</a:t>
            </a:r>
          </a:p>
          <a:p>
            <a:pPr lvl="1" eaLnBrk="1" hangingPunct="1">
              <a:spcAft>
                <a:spcPts val="1200"/>
              </a:spcAft>
              <a:buFontTx/>
              <a:buChar char="-"/>
            </a:pPr>
            <a:r>
              <a:rPr lang="en-US" sz="1800">
                <a:latin typeface="Calibri" charset="0"/>
              </a:rPr>
              <a:t>in which ITC members are involved and willing to report. </a:t>
            </a:r>
          </a:p>
          <a:p>
            <a:pPr lvl="1" eaLnBrk="1" hangingPunct="1">
              <a:spcAft>
                <a:spcPts val="1200"/>
              </a:spcAft>
              <a:buFontTx/>
              <a:buChar char="-"/>
            </a:pPr>
            <a:r>
              <a:rPr lang="en-US" sz="2000">
                <a:latin typeface="Calibri" charset="0"/>
              </a:rPr>
              <a:t>Please send propositions to </a:t>
            </a:r>
            <a:r>
              <a:rPr lang="en-US" sz="2000">
                <a:latin typeface="Calibri" charset="0"/>
                <a:hlinkClick r:id="rId2"/>
              </a:rPr>
              <a:t>ITC_officers@comsoc.org</a:t>
            </a:r>
            <a:r>
              <a:rPr lang="en-US" sz="2000">
                <a:latin typeface="Calibri" charset="0"/>
              </a:rPr>
              <a:t> </a:t>
            </a:r>
          </a:p>
          <a:p>
            <a:pPr eaLnBrk="1" hangingPunct="1">
              <a:spcAft>
                <a:spcPts val="1200"/>
              </a:spcAft>
              <a:buFontTx/>
              <a:buChar char="-"/>
            </a:pPr>
            <a:endParaRPr lang="en-US" sz="2200">
              <a:latin typeface="Calibri" charset="0"/>
            </a:endParaRPr>
          </a:p>
          <a:p>
            <a:pPr eaLnBrk="1" hangingPunct="1">
              <a:spcAft>
                <a:spcPts val="1200"/>
              </a:spcAft>
              <a:buFontTx/>
              <a:buChar char="-"/>
            </a:pPr>
            <a:endParaRPr lang="en-US" sz="2400">
              <a:latin typeface="Calibri" charset="0"/>
            </a:endParaRPr>
          </a:p>
        </p:txBody>
      </p:sp>
      <p:sp>
        <p:nvSpPr>
          <p:cNvPr id="4198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419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D21647-E2C1-6843-97CF-BCCC7892D764}" type="slidenum">
              <a:rPr lang="en-US" sz="1200">
                <a:solidFill>
                  <a:srgbClr val="898989"/>
                </a:solidFill>
                <a:latin typeface="Calibri" charset="0"/>
                <a:cs typeface="Arial" charset="0"/>
              </a:rPr>
              <a:pPr eaLnBrk="1" hangingPunct="1"/>
              <a:t>22</a:t>
            </a:fld>
            <a:endParaRPr lang="en-US" sz="1200">
              <a:solidFill>
                <a:srgbClr val="898989"/>
              </a:solidFill>
              <a:latin typeface="Calibri"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990600"/>
            <a:ext cx="8229600" cy="1143000"/>
          </a:xfrm>
        </p:spPr>
        <p:txBody>
          <a:bodyPr/>
          <a:lstStyle/>
          <a:p>
            <a:pPr eaLnBrk="1" hangingPunct="1"/>
            <a:r>
              <a:rPr lang="en-US" dirty="0" smtClean="0">
                <a:latin typeface="Calibri" charset="0"/>
              </a:rPr>
              <a:t>5. </a:t>
            </a:r>
            <a:r>
              <a:rPr lang="en-US" dirty="0">
                <a:latin typeface="Calibri" charset="0"/>
              </a:rPr>
              <a:t>ITC Activities on Standards</a:t>
            </a:r>
          </a:p>
        </p:txBody>
      </p:sp>
      <p:sp>
        <p:nvSpPr>
          <p:cNvPr id="43010" name="Content Placeholder 2"/>
          <p:cNvSpPr>
            <a:spLocks noGrp="1"/>
          </p:cNvSpPr>
          <p:nvPr>
            <p:ph idx="1"/>
          </p:nvPr>
        </p:nvSpPr>
        <p:spPr>
          <a:xfrm>
            <a:off x="457200" y="2057400"/>
            <a:ext cx="8610600" cy="1752600"/>
          </a:xfrm>
        </p:spPr>
        <p:txBody>
          <a:bodyPr/>
          <a:lstStyle/>
          <a:p>
            <a:pPr eaLnBrk="1" hangingPunct="1">
              <a:spcAft>
                <a:spcPts val="1200"/>
              </a:spcAft>
              <a:buFontTx/>
              <a:buChar char="-"/>
            </a:pPr>
            <a:r>
              <a:rPr lang="en-US" sz="2000" dirty="0">
                <a:latin typeface="Calibri" charset="0"/>
              </a:rPr>
              <a:t>IEEE </a:t>
            </a:r>
            <a:r>
              <a:rPr lang="en-US" sz="2000" dirty="0" err="1">
                <a:latin typeface="Calibri" charset="0"/>
              </a:rPr>
              <a:t>ComSoc</a:t>
            </a:r>
            <a:r>
              <a:rPr lang="en-US" sz="2000" dirty="0">
                <a:latin typeface="Calibri" charset="0"/>
              </a:rPr>
              <a:t> Standards Board</a:t>
            </a:r>
            <a:br>
              <a:rPr lang="en-US" sz="2000" dirty="0">
                <a:latin typeface="Calibri" charset="0"/>
              </a:rPr>
            </a:br>
            <a:r>
              <a:rPr lang="en-US" sz="2000" dirty="0">
                <a:latin typeface="Calibri" charset="0"/>
              </a:rPr>
              <a:t>Representative: </a:t>
            </a:r>
            <a:r>
              <a:rPr lang="en-US" sz="2000" dirty="0" err="1">
                <a:latin typeface="Calibri" charset="0"/>
              </a:rPr>
              <a:t>Periklis</a:t>
            </a:r>
            <a:r>
              <a:rPr lang="en-US" sz="2000" dirty="0">
                <a:latin typeface="Calibri" charset="0"/>
              </a:rPr>
              <a:t> </a:t>
            </a:r>
            <a:r>
              <a:rPr lang="en-US" sz="2000" dirty="0" err="1">
                <a:latin typeface="Calibri" charset="0"/>
              </a:rPr>
              <a:t>Chatzimisios</a:t>
            </a:r>
            <a:r>
              <a:rPr lang="en-US" sz="2000" dirty="0">
                <a:latin typeface="Calibri" charset="0"/>
              </a:rPr>
              <a:t>, ATEITHE, Greece</a:t>
            </a:r>
            <a:br>
              <a:rPr lang="en-US" sz="2000" dirty="0">
                <a:latin typeface="Calibri" charset="0"/>
              </a:rPr>
            </a:br>
            <a:r>
              <a:rPr lang="en-US" sz="2000" dirty="0" smtClean="0">
                <a:solidFill>
                  <a:srgbClr val="FF0000"/>
                </a:solidFill>
                <a:latin typeface="Calibri" charset="0"/>
              </a:rPr>
              <a:t>2014 Report:</a:t>
            </a:r>
            <a:br>
              <a:rPr lang="en-US" sz="2000" dirty="0" smtClean="0">
                <a:solidFill>
                  <a:srgbClr val="FF0000"/>
                </a:solidFill>
                <a:latin typeface="Calibri" charset="0"/>
              </a:rPr>
            </a:br>
            <a:endParaRPr lang="en-US" sz="2000" dirty="0" smtClean="0">
              <a:solidFill>
                <a:srgbClr val="FF0000"/>
              </a:solidFill>
              <a:latin typeface="Calibri" charset="0"/>
            </a:endParaRPr>
          </a:p>
          <a:p>
            <a:pPr eaLnBrk="1" hangingPunct="1">
              <a:spcAft>
                <a:spcPts val="1200"/>
              </a:spcAft>
              <a:buFontTx/>
              <a:buChar char="-"/>
            </a:pPr>
            <a:r>
              <a:rPr lang="en-US" sz="2000" dirty="0" smtClean="0">
                <a:latin typeface="Calibri" charset="0"/>
              </a:rPr>
              <a:t>ISOC/IRTF</a:t>
            </a:r>
            <a:br>
              <a:rPr lang="en-US" sz="2000" dirty="0" smtClean="0">
                <a:latin typeface="Calibri" charset="0"/>
              </a:rPr>
            </a:br>
            <a:r>
              <a:rPr lang="en-US" sz="2000" dirty="0" smtClean="0">
                <a:latin typeface="Calibri" charset="0"/>
              </a:rPr>
              <a:t>Representative: Luigi </a:t>
            </a:r>
            <a:r>
              <a:rPr lang="en-US" sz="2000" dirty="0" err="1" smtClean="0">
                <a:latin typeface="Calibri" charset="0"/>
              </a:rPr>
              <a:t>Iannone</a:t>
            </a:r>
            <a:r>
              <a:rPr lang="en-US" sz="2000" dirty="0" smtClean="0">
                <a:latin typeface="Calibri" charset="0"/>
              </a:rPr>
              <a:t>, Telecom </a:t>
            </a:r>
            <a:r>
              <a:rPr lang="en-US" sz="2000" dirty="0" err="1" smtClean="0">
                <a:latin typeface="Calibri" charset="0"/>
              </a:rPr>
              <a:t>ParisTech</a:t>
            </a:r>
            <a:r>
              <a:rPr lang="en-US" sz="2000" dirty="0" smtClean="0">
                <a:latin typeface="Calibri" charset="0"/>
              </a:rPr>
              <a:t>, France</a:t>
            </a:r>
            <a:br>
              <a:rPr lang="en-US" sz="2000" dirty="0" smtClean="0">
                <a:latin typeface="Calibri" charset="0"/>
              </a:rPr>
            </a:br>
            <a:r>
              <a:rPr lang="en-US" sz="2000" dirty="0" smtClean="0">
                <a:solidFill>
                  <a:srgbClr val="FF0000"/>
                </a:solidFill>
                <a:latin typeface="Calibri" charset="0"/>
              </a:rPr>
              <a:t>2014 report</a:t>
            </a:r>
            <a:endParaRPr lang="en-US" sz="2000" dirty="0">
              <a:latin typeface="Calibri" charset="0"/>
            </a:endParaRPr>
          </a:p>
          <a:p>
            <a:pPr eaLnBrk="1" hangingPunct="1">
              <a:spcAft>
                <a:spcPts val="1200"/>
              </a:spcAft>
              <a:buFontTx/>
              <a:buChar char="-"/>
            </a:pPr>
            <a:endParaRPr lang="en-US" sz="2200" dirty="0">
              <a:latin typeface="Calibri" charset="0"/>
            </a:endParaRPr>
          </a:p>
          <a:p>
            <a:pPr eaLnBrk="1" hangingPunct="1">
              <a:spcAft>
                <a:spcPts val="1200"/>
              </a:spcAft>
              <a:buFontTx/>
              <a:buChar char="-"/>
            </a:pPr>
            <a:endParaRPr lang="en-US" sz="2400" dirty="0">
              <a:latin typeface="Calibri" charset="0"/>
            </a:endParaRPr>
          </a:p>
        </p:txBody>
      </p:sp>
      <p:sp>
        <p:nvSpPr>
          <p:cNvPr id="4301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430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BB28A0-E774-1B4C-B780-6CA829372CDA}" type="slidenum">
              <a:rPr lang="en-US" sz="1200">
                <a:solidFill>
                  <a:srgbClr val="898989"/>
                </a:solidFill>
                <a:latin typeface="Calibri" charset="0"/>
                <a:cs typeface="Arial" charset="0"/>
              </a:rPr>
              <a:pPr eaLnBrk="1" hangingPunct="1"/>
              <a:t>23</a:t>
            </a:fld>
            <a:endParaRPr lang="en-US" sz="1200">
              <a:solidFill>
                <a:srgbClr val="898989"/>
              </a:solidFill>
              <a:latin typeface="Calibri"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600" dirty="0" smtClean="0"/>
              <a:t>6. </a:t>
            </a:r>
            <a:r>
              <a:rPr lang="en-US" sz="3600" dirty="0">
                <a:latin typeface="Calibri" charset="0"/>
              </a:rPr>
              <a:t>Journal/magazine publication activities</a:t>
            </a:r>
            <a:endParaRPr lang="en-US" sz="3600" dirty="0"/>
          </a:p>
        </p:txBody>
      </p:sp>
      <p:sp>
        <p:nvSpPr>
          <p:cNvPr id="4" name="Footer Placeholder 3"/>
          <p:cNvSpPr>
            <a:spLocks noGrp="1"/>
          </p:cNvSpPr>
          <p:nvPr>
            <p:ph type="ftr" sz="quarter" idx="11"/>
          </p:nvPr>
        </p:nvSpPr>
        <p:spPr/>
        <p:txBody>
          <a:bodyPr/>
          <a:lstStyle/>
          <a:p>
            <a:pPr>
              <a:defRPr/>
            </a:pPr>
            <a:r>
              <a:rPr lang="en-US" dirty="0" smtClean="0"/>
              <a:t>ITC Meeting, June 2015</a:t>
            </a:r>
            <a:endParaRPr lang="en-US" dirty="0"/>
          </a:p>
        </p:txBody>
      </p:sp>
      <p:sp>
        <p:nvSpPr>
          <p:cNvPr id="5" name="Slide Number Placeholder 4"/>
          <p:cNvSpPr>
            <a:spLocks noGrp="1"/>
          </p:cNvSpPr>
          <p:nvPr>
            <p:ph type="sldNum" sz="quarter" idx="12"/>
          </p:nvPr>
        </p:nvSpPr>
        <p:spPr/>
        <p:txBody>
          <a:bodyPr/>
          <a:lstStyle/>
          <a:p>
            <a:pPr>
              <a:defRPr/>
            </a:pPr>
            <a:fld id="{801715DD-C04E-9741-A673-5CC7DA06B10C}" type="slidenum">
              <a:rPr lang="en-US" smtClean="0"/>
              <a:pPr>
                <a:defRPr/>
              </a:pPr>
              <a:t>24</a:t>
            </a:fld>
            <a:endParaRPr lang="en-US"/>
          </a:p>
        </p:txBody>
      </p:sp>
      <p:sp>
        <p:nvSpPr>
          <p:cNvPr id="7" name="Content Placeholder 2"/>
          <p:cNvSpPr>
            <a:spLocks noGrp="1"/>
          </p:cNvSpPr>
          <p:nvPr>
            <p:ph idx="1"/>
          </p:nvPr>
        </p:nvSpPr>
        <p:spPr>
          <a:xfrm>
            <a:off x="457200" y="1752600"/>
            <a:ext cx="8229600" cy="4540717"/>
          </a:xfrm>
        </p:spPr>
        <p:txBody>
          <a:bodyPr>
            <a:normAutofit/>
          </a:bodyPr>
          <a:lstStyle/>
          <a:p>
            <a:r>
              <a:rPr lang="en-US" sz="2800" b="1" dirty="0"/>
              <a:t>Journal of Multimedia Communications</a:t>
            </a:r>
          </a:p>
          <a:p>
            <a:pPr lvl="1"/>
            <a:r>
              <a:rPr lang="en-US" sz="2400" dirty="0"/>
              <a:t>ISSN 2378-6507 (Print</a:t>
            </a:r>
            <a:r>
              <a:rPr lang="en-US" sz="2400" dirty="0" smtClean="0"/>
              <a:t>), ISSN </a:t>
            </a:r>
            <a:r>
              <a:rPr lang="en-US" sz="2400" dirty="0"/>
              <a:t>2378-6515 (Online), published by Old </a:t>
            </a:r>
            <a:r>
              <a:rPr lang="en-US" sz="2400" dirty="0" smtClean="0"/>
              <a:t>City </a:t>
            </a:r>
            <a:r>
              <a:rPr lang="en-US" sz="2400" dirty="0"/>
              <a:t>Publishing Inc</a:t>
            </a:r>
            <a:r>
              <a:rPr lang="en-US" sz="2400" dirty="0" smtClean="0"/>
              <a:t>.</a:t>
            </a:r>
          </a:p>
          <a:p>
            <a:pPr lvl="1"/>
            <a:r>
              <a:rPr lang="en-US" sz="2400" dirty="0" smtClean="0">
                <a:hlinkClick r:id="rId2"/>
              </a:rPr>
              <a:t>http</a:t>
            </a:r>
            <a:r>
              <a:rPr lang="en-US" sz="2400" dirty="0">
                <a:hlinkClick r:id="rId2"/>
              </a:rPr>
              <a:t>://www.oldcitypublishing.com/journals/ijmc-home</a:t>
            </a:r>
            <a:r>
              <a:rPr lang="en-US" sz="2400" dirty="0" smtClean="0">
                <a:hlinkClick r:id="rId2"/>
              </a:rPr>
              <a:t>/</a:t>
            </a:r>
            <a:endParaRPr lang="en-US" sz="2400" dirty="0" smtClean="0"/>
          </a:p>
          <a:p>
            <a:pPr lvl="1"/>
            <a:r>
              <a:rPr lang="en-US" sz="2400" dirty="0" smtClean="0"/>
              <a:t>Jaime </a:t>
            </a:r>
            <a:r>
              <a:rPr lang="en-US" sz="2400" dirty="0" err="1"/>
              <a:t>Lloret</a:t>
            </a:r>
            <a:r>
              <a:rPr lang="en-US" sz="2400" dirty="0"/>
              <a:t> Mauri </a:t>
            </a:r>
            <a:r>
              <a:rPr lang="en-US" sz="2400" dirty="0" smtClean="0"/>
              <a:t>(IG member): </a:t>
            </a:r>
            <a:r>
              <a:rPr lang="en-US" sz="2400" b="1" dirty="0" smtClean="0"/>
              <a:t>nominated </a:t>
            </a:r>
            <a:r>
              <a:rPr lang="en-US" sz="2400" b="1" dirty="0"/>
              <a:t>as </a:t>
            </a:r>
            <a:r>
              <a:rPr lang="en-US" sz="2400" b="1" dirty="0" smtClean="0"/>
              <a:t>Editor-in-Chief. </a:t>
            </a:r>
          </a:p>
          <a:p>
            <a:pPr lvl="1"/>
            <a:r>
              <a:rPr lang="en-GB" sz="2400" dirty="0" smtClean="0">
                <a:solidFill>
                  <a:srgbClr val="C00000"/>
                </a:solidFill>
              </a:rPr>
              <a:t>Welcome to join </a:t>
            </a:r>
            <a:r>
              <a:rPr lang="en-GB" sz="2400" dirty="0">
                <a:solidFill>
                  <a:srgbClr val="C00000"/>
                </a:solidFill>
              </a:rPr>
              <a:t>the editorial </a:t>
            </a:r>
            <a:r>
              <a:rPr lang="en-GB" sz="2400" dirty="0" smtClean="0">
                <a:solidFill>
                  <a:srgbClr val="C00000"/>
                </a:solidFill>
              </a:rPr>
              <a:t>board!</a:t>
            </a:r>
            <a:endParaRPr lang="en-GB" dirty="0" smtClean="0"/>
          </a:p>
          <a:p>
            <a:pPr lvl="1"/>
            <a:endParaRPr lang="en-GB" dirty="0" smtClean="0"/>
          </a:p>
          <a:p>
            <a:pPr lvl="1"/>
            <a:endParaRPr lang="en-GB" dirty="0" smtClean="0"/>
          </a:p>
          <a:p>
            <a:pPr lvl="1">
              <a:buNone/>
            </a:pPr>
            <a:endParaRPr lang="en-GB" dirty="0"/>
          </a:p>
        </p:txBody>
      </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070446"/>
            <a:ext cx="1613647" cy="2286000"/>
          </a:xfrm>
          <a:prstGeom prst="rect">
            <a:avLst/>
          </a:prstGeom>
        </p:spPr>
      </p:pic>
    </p:spTree>
    <p:extLst>
      <p:ext uri="{BB962C8B-B14F-4D97-AF65-F5344CB8AC3E}">
        <p14:creationId xmlns:p14="http://schemas.microsoft.com/office/powerpoint/2010/main" val="36339968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600" dirty="0" smtClean="0"/>
              <a:t>6. </a:t>
            </a:r>
            <a:r>
              <a:rPr lang="en-US" sz="3600" dirty="0">
                <a:latin typeface="Calibri" charset="0"/>
              </a:rPr>
              <a:t>Journal/magazine publication activities</a:t>
            </a:r>
            <a:endParaRPr lang="en-US" sz="3600" dirty="0"/>
          </a:p>
        </p:txBody>
      </p:sp>
      <p:sp>
        <p:nvSpPr>
          <p:cNvPr id="3" name="Content Placeholder 2"/>
          <p:cNvSpPr>
            <a:spLocks noGrp="1"/>
          </p:cNvSpPr>
          <p:nvPr>
            <p:ph idx="1"/>
          </p:nvPr>
        </p:nvSpPr>
        <p:spPr>
          <a:xfrm>
            <a:off x="381000" y="2057400"/>
            <a:ext cx="8534400" cy="4525963"/>
          </a:xfrm>
        </p:spPr>
        <p:txBody>
          <a:bodyPr/>
          <a:lstStyle/>
          <a:p>
            <a:r>
              <a:rPr lang="en-US" sz="2400" dirty="0" smtClean="0"/>
              <a:t>Special Issue on Emerging Technologies for Robust and Resilience  Communication Networks</a:t>
            </a:r>
          </a:p>
          <a:p>
            <a:pPr>
              <a:buNone/>
            </a:pPr>
            <a:r>
              <a:rPr lang="en-US" sz="2400" dirty="0" smtClean="0"/>
              <a:t>	The Scientific World Journal, </a:t>
            </a:r>
            <a:r>
              <a:rPr lang="en-US" sz="2400" dirty="0" err="1" smtClean="0"/>
              <a:t>Hindawi</a:t>
            </a:r>
            <a:endParaRPr lang="en-US" sz="2400" dirty="0" smtClean="0"/>
          </a:p>
          <a:p>
            <a:pPr>
              <a:buNone/>
            </a:pPr>
            <a:r>
              <a:rPr lang="en-US" sz="2400" dirty="0" smtClean="0"/>
              <a:t>	http://www.hindawi.com/journals/tswj/si/360937/cfp/</a:t>
            </a:r>
          </a:p>
          <a:p>
            <a:pPr>
              <a:buNone/>
            </a:pPr>
            <a:endParaRPr lang="en-US" sz="2400" dirty="0" smtClean="0"/>
          </a:p>
          <a:p>
            <a:r>
              <a:rPr lang="en-US" sz="2400" dirty="0" smtClean="0"/>
              <a:t>Applied Mathematics and Algorithms for Cloud Computing and </a:t>
            </a:r>
            <a:r>
              <a:rPr lang="en-US" sz="2400" dirty="0" err="1" smtClean="0"/>
              <a:t>IoT</a:t>
            </a:r>
            <a:r>
              <a:rPr lang="en-US" sz="2400" dirty="0" smtClean="0"/>
              <a:t> 2014</a:t>
            </a:r>
          </a:p>
          <a:p>
            <a:pPr>
              <a:buNone/>
            </a:pPr>
            <a:r>
              <a:rPr lang="en-US" sz="2400" dirty="0" smtClean="0"/>
              <a:t>   	Mathematical Problems in Engineering, </a:t>
            </a:r>
            <a:r>
              <a:rPr lang="en-US" sz="2400" dirty="0" err="1" smtClean="0"/>
              <a:t>Hindawi</a:t>
            </a:r>
            <a:endParaRPr lang="en-US" sz="2400" dirty="0" smtClean="0"/>
          </a:p>
          <a:p>
            <a:pPr>
              <a:buNone/>
            </a:pPr>
            <a:r>
              <a:rPr lang="en-US" sz="2400" dirty="0" smtClean="0"/>
              <a:t>	http://www.hindawi.com/journals/mpe/si/461391/cfp/</a:t>
            </a:r>
            <a:endParaRPr lang="en-US" sz="2400" dirty="0"/>
          </a:p>
        </p:txBody>
      </p:sp>
      <p:sp>
        <p:nvSpPr>
          <p:cNvPr id="4" name="Footer Placeholder 3"/>
          <p:cNvSpPr>
            <a:spLocks noGrp="1"/>
          </p:cNvSpPr>
          <p:nvPr>
            <p:ph type="ftr" sz="quarter" idx="11"/>
          </p:nvPr>
        </p:nvSpPr>
        <p:spPr/>
        <p:txBody>
          <a:bodyPr/>
          <a:lstStyle/>
          <a:p>
            <a:pPr>
              <a:defRPr/>
            </a:pPr>
            <a:r>
              <a:rPr lang="en-US" dirty="0" smtClean="0"/>
              <a:t>ITC Meeting, June 2015</a:t>
            </a:r>
            <a:endParaRPr lang="en-US" dirty="0"/>
          </a:p>
        </p:txBody>
      </p:sp>
      <p:sp>
        <p:nvSpPr>
          <p:cNvPr id="5" name="Slide Number Placeholder 4"/>
          <p:cNvSpPr>
            <a:spLocks noGrp="1"/>
          </p:cNvSpPr>
          <p:nvPr>
            <p:ph type="sldNum" sz="quarter" idx="12"/>
          </p:nvPr>
        </p:nvSpPr>
        <p:spPr/>
        <p:txBody>
          <a:bodyPr/>
          <a:lstStyle/>
          <a:p>
            <a:pPr>
              <a:defRPr/>
            </a:pPr>
            <a:fld id="{801715DD-C04E-9741-A673-5CC7DA06B10C}" type="slidenum">
              <a:rPr lang="en-US" smtClean="0"/>
              <a:pPr>
                <a:defRPr/>
              </a:pPr>
              <a:t>25</a:t>
            </a:fld>
            <a:endParaRPr lang="en-US"/>
          </a:p>
        </p:txBody>
      </p:sp>
    </p:spTree>
    <p:extLst>
      <p:ext uri="{BB962C8B-B14F-4D97-AF65-F5344CB8AC3E}">
        <p14:creationId xmlns:p14="http://schemas.microsoft.com/office/powerpoint/2010/main" val="36339968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457200"/>
            <a:ext cx="9144000" cy="1143000"/>
          </a:xfrm>
        </p:spPr>
        <p:txBody>
          <a:bodyPr/>
          <a:lstStyle/>
          <a:p>
            <a:r>
              <a:rPr lang="en-US" dirty="0" smtClean="0">
                <a:latin typeface="Calibri" charset="0"/>
              </a:rPr>
              <a:t>10. </a:t>
            </a:r>
            <a:r>
              <a:rPr lang="en-US" dirty="0" err="1" smtClean="0">
                <a:latin typeface="Calibri" charset="0"/>
              </a:rPr>
              <a:t>ComSoc</a:t>
            </a:r>
            <a:r>
              <a:rPr lang="en-US" dirty="0" smtClean="0">
                <a:latin typeface="Calibri" charset="0"/>
              </a:rPr>
              <a:t> Student Competition 2015</a:t>
            </a:r>
            <a:endParaRPr lang="en-US" dirty="0">
              <a:latin typeface="Calibri" charset="0"/>
            </a:endParaRPr>
          </a:p>
        </p:txBody>
      </p:sp>
      <p:sp>
        <p:nvSpPr>
          <p:cNvPr id="52226" name="Content Placeholder 5"/>
          <p:cNvSpPr>
            <a:spLocks noGrp="1"/>
          </p:cNvSpPr>
          <p:nvPr>
            <p:ph idx="1"/>
          </p:nvPr>
        </p:nvSpPr>
        <p:spPr>
          <a:xfrm>
            <a:off x="152400" y="1371600"/>
            <a:ext cx="8686800" cy="4525963"/>
          </a:xfrm>
        </p:spPr>
        <p:txBody>
          <a:bodyPr/>
          <a:lstStyle/>
          <a:p>
            <a:pPr algn="ctr">
              <a:buNone/>
            </a:pPr>
            <a:r>
              <a:rPr lang="en-US" b="1" dirty="0">
                <a:solidFill>
                  <a:srgbClr val="FF0000"/>
                </a:solidFill>
                <a:latin typeface="Calibri" charset="0"/>
              </a:rPr>
              <a:t>It has </a:t>
            </a:r>
            <a:r>
              <a:rPr lang="en-US" b="1" dirty="0" smtClean="0">
                <a:solidFill>
                  <a:srgbClr val="FF0000"/>
                </a:solidFill>
                <a:latin typeface="Calibri" charset="0"/>
              </a:rPr>
              <a:t>started!</a:t>
            </a:r>
            <a:endParaRPr lang="en-US" b="1" dirty="0">
              <a:solidFill>
                <a:srgbClr val="FF0000"/>
              </a:solidFill>
              <a:latin typeface="Calibri" charset="0"/>
            </a:endParaRPr>
          </a:p>
          <a:p>
            <a:pPr algn="ctr">
              <a:buNone/>
            </a:pPr>
            <a:r>
              <a:rPr lang="fr-FR" sz="2400" dirty="0">
                <a:latin typeface="Calibri" charset="0"/>
              </a:rPr>
              <a:t>New </a:t>
            </a:r>
            <a:r>
              <a:rPr lang="fr-FR" sz="2400" dirty="0" err="1">
                <a:latin typeface="Calibri" charset="0"/>
              </a:rPr>
              <a:t>submission</a:t>
            </a:r>
            <a:r>
              <a:rPr lang="fr-FR" sz="2400" dirty="0">
                <a:latin typeface="Calibri" charset="0"/>
              </a:rPr>
              <a:t>: </a:t>
            </a:r>
            <a:r>
              <a:rPr lang="fr-FR" sz="2400" dirty="0">
                <a:latin typeface="Calibri" charset="0"/>
                <a:hlinkClick r:id="rId3"/>
              </a:rPr>
              <a:t>http://www.comsoc.org/communications-technology-changing-world</a:t>
            </a:r>
            <a:endParaRPr lang="fr-FR" sz="2400" dirty="0">
              <a:latin typeface="Calibri" charset="0"/>
            </a:endParaRPr>
          </a:p>
          <a:p>
            <a:pPr>
              <a:buNone/>
            </a:pPr>
            <a:endParaRPr lang="fr-FR" sz="2000" b="1" dirty="0" smtClean="0">
              <a:latin typeface="Calibri" charset="0"/>
            </a:endParaRPr>
          </a:p>
          <a:p>
            <a:pPr>
              <a:buNone/>
            </a:pPr>
            <a:r>
              <a:rPr lang="fr-FR" sz="2000" b="1" dirty="0" smtClean="0">
                <a:latin typeface="Calibri" charset="0"/>
              </a:rPr>
              <a:t>In 2014: </a:t>
            </a:r>
            <a:r>
              <a:rPr lang="fr-FR" sz="2000" b="1" dirty="0" err="1" smtClean="0">
                <a:latin typeface="Calibri" charset="0"/>
              </a:rPr>
              <a:t>there</a:t>
            </a:r>
            <a:r>
              <a:rPr lang="fr-FR" sz="2000" b="1" dirty="0" smtClean="0">
                <a:latin typeface="Calibri" charset="0"/>
              </a:rPr>
              <a:t> </a:t>
            </a:r>
            <a:r>
              <a:rPr lang="fr-FR" sz="2000" b="1" dirty="0" err="1" smtClean="0">
                <a:latin typeface="Calibri" charset="0"/>
              </a:rPr>
              <a:t>were</a:t>
            </a:r>
            <a:r>
              <a:rPr lang="fr-FR" sz="2000" b="1" dirty="0" smtClean="0">
                <a:latin typeface="Calibri" charset="0"/>
              </a:rPr>
              <a:t> 42 </a:t>
            </a:r>
            <a:r>
              <a:rPr lang="fr-FR" sz="2000" b="1" dirty="0" err="1" smtClean="0">
                <a:latin typeface="Calibri" charset="0"/>
              </a:rPr>
              <a:t>Submissions</a:t>
            </a:r>
            <a:endParaRPr lang="fr-FR" sz="2000" b="1" dirty="0" smtClean="0">
              <a:latin typeface="Calibri" charset="0"/>
            </a:endParaRPr>
          </a:p>
          <a:p>
            <a:pPr>
              <a:buNone/>
            </a:pPr>
            <a:r>
              <a:rPr lang="fr-FR" sz="2000" b="1" dirty="0" smtClean="0">
                <a:latin typeface="Calibri" charset="0"/>
              </a:rPr>
              <a:t>FIRST PRIZE</a:t>
            </a:r>
          </a:p>
          <a:p>
            <a:pPr>
              <a:buNone/>
            </a:pPr>
            <a:r>
              <a:rPr lang="fr-FR" sz="2000" dirty="0" smtClean="0">
                <a:latin typeface="Calibri" charset="0"/>
              </a:rPr>
              <a:t>27 AVATARS: A Software </a:t>
            </a:r>
            <a:r>
              <a:rPr lang="fr-FR" sz="2000" dirty="0" err="1" smtClean="0">
                <a:latin typeface="Calibri" charset="0"/>
              </a:rPr>
              <a:t>Defined</a:t>
            </a:r>
            <a:r>
              <a:rPr lang="fr-FR" sz="2000" dirty="0" smtClean="0">
                <a:latin typeface="Calibri" charset="0"/>
              </a:rPr>
              <a:t> Radio </a:t>
            </a:r>
            <a:r>
              <a:rPr lang="fr-FR" sz="2000" dirty="0" err="1" smtClean="0">
                <a:latin typeface="Calibri" charset="0"/>
              </a:rPr>
              <a:t>based</a:t>
            </a:r>
            <a:r>
              <a:rPr lang="fr-FR" sz="2000" dirty="0" smtClean="0">
                <a:latin typeface="Calibri" charset="0"/>
              </a:rPr>
              <a:t> </a:t>
            </a:r>
            <a:r>
              <a:rPr lang="fr-FR" sz="2000" dirty="0" err="1" smtClean="0">
                <a:latin typeface="Calibri" charset="0"/>
              </a:rPr>
              <a:t>Teleoperating</a:t>
            </a:r>
            <a:r>
              <a:rPr lang="fr-FR" sz="2000" dirty="0" smtClean="0">
                <a:latin typeface="Calibri" charset="0"/>
              </a:rPr>
              <a:t> Cyber-</a:t>
            </a:r>
            <a:r>
              <a:rPr lang="fr-FR" sz="2000" dirty="0" err="1" smtClean="0">
                <a:latin typeface="Calibri" charset="0"/>
              </a:rPr>
              <a:t>Physical</a:t>
            </a:r>
            <a:r>
              <a:rPr lang="fr-FR" sz="2000" dirty="0" smtClean="0">
                <a:latin typeface="Calibri" charset="0"/>
              </a:rPr>
              <a:t> System for </a:t>
            </a:r>
            <a:r>
              <a:rPr lang="fr-FR" sz="2000" dirty="0" err="1" smtClean="0">
                <a:latin typeface="Calibri" charset="0"/>
              </a:rPr>
              <a:t>Disaster</a:t>
            </a:r>
            <a:r>
              <a:rPr lang="fr-FR" sz="2000" dirty="0" smtClean="0">
                <a:latin typeface="Calibri" charset="0"/>
              </a:rPr>
              <a:t> </a:t>
            </a:r>
            <a:r>
              <a:rPr lang="fr-FR" sz="2000" dirty="0" err="1" smtClean="0">
                <a:latin typeface="Calibri" charset="0"/>
              </a:rPr>
              <a:t>Environment</a:t>
            </a:r>
            <a:r>
              <a:rPr lang="fr-FR" sz="2000" dirty="0" smtClean="0">
                <a:latin typeface="Calibri" charset="0"/>
              </a:rPr>
              <a:t> Exploration. </a:t>
            </a:r>
            <a:r>
              <a:rPr lang="fr-FR" sz="2000" dirty="0" err="1" smtClean="0">
                <a:latin typeface="Calibri" charset="0"/>
              </a:rPr>
              <a:t>Li'an</a:t>
            </a:r>
            <a:r>
              <a:rPr lang="fr-FR" sz="2000" dirty="0" smtClean="0">
                <a:latin typeface="Calibri" charset="0"/>
              </a:rPr>
              <a:t> Li Shanghai </a:t>
            </a:r>
            <a:r>
              <a:rPr lang="fr-FR" sz="2000" dirty="0" err="1" smtClean="0">
                <a:latin typeface="Calibri" charset="0"/>
              </a:rPr>
              <a:t>Jiao</a:t>
            </a:r>
            <a:r>
              <a:rPr lang="fr-FR" sz="2000" dirty="0" smtClean="0">
                <a:latin typeface="Calibri" charset="0"/>
              </a:rPr>
              <a:t> Tong </a:t>
            </a:r>
            <a:r>
              <a:rPr lang="fr-FR" sz="2000" dirty="0" err="1" smtClean="0">
                <a:latin typeface="Calibri" charset="0"/>
              </a:rPr>
              <a:t>University</a:t>
            </a:r>
            <a:r>
              <a:rPr lang="fr-FR" sz="2000" dirty="0" smtClean="0">
                <a:latin typeface="Calibri" charset="0"/>
              </a:rPr>
              <a:t> </a:t>
            </a:r>
          </a:p>
          <a:p>
            <a:pPr>
              <a:buNone/>
            </a:pPr>
            <a:r>
              <a:rPr lang="fr-FR" sz="2000" b="1" dirty="0" smtClean="0">
                <a:latin typeface="Calibri" charset="0"/>
              </a:rPr>
              <a:t>SECOND PRIZE (ex aequo)</a:t>
            </a:r>
          </a:p>
          <a:p>
            <a:pPr>
              <a:buNone/>
            </a:pPr>
            <a:r>
              <a:rPr lang="fr-FR" sz="2000" dirty="0" smtClean="0">
                <a:latin typeface="Calibri" charset="0"/>
              </a:rPr>
              <a:t>42 Nature-</a:t>
            </a:r>
            <a:r>
              <a:rPr lang="fr-FR" sz="2000" dirty="0" err="1" smtClean="0">
                <a:latin typeface="Calibri" charset="0"/>
              </a:rPr>
              <a:t>inspired</a:t>
            </a:r>
            <a:r>
              <a:rPr lang="fr-FR" sz="2000" dirty="0" smtClean="0">
                <a:latin typeface="Calibri" charset="0"/>
              </a:rPr>
              <a:t> </a:t>
            </a:r>
            <a:r>
              <a:rPr lang="fr-FR" sz="2000" dirty="0" err="1" smtClean="0">
                <a:latin typeface="Calibri" charset="0"/>
              </a:rPr>
              <a:t>Molecular</a:t>
            </a:r>
            <a:r>
              <a:rPr lang="fr-FR" sz="2000" dirty="0" smtClean="0">
                <a:latin typeface="Calibri" charset="0"/>
              </a:rPr>
              <a:t> Diffusion Communication Test-</a:t>
            </a:r>
            <a:r>
              <a:rPr lang="fr-FR" sz="2000" dirty="0" err="1" smtClean="0">
                <a:latin typeface="Calibri" charset="0"/>
              </a:rPr>
              <a:t>bed</a:t>
            </a:r>
            <a:r>
              <a:rPr lang="fr-FR" sz="2000" dirty="0" smtClean="0">
                <a:latin typeface="Calibri" charset="0"/>
              </a:rPr>
              <a:t> for </a:t>
            </a:r>
            <a:r>
              <a:rPr lang="fr-FR" sz="2000" dirty="0" err="1" smtClean="0">
                <a:latin typeface="Calibri" charset="0"/>
              </a:rPr>
              <a:t>Harsh</a:t>
            </a:r>
            <a:r>
              <a:rPr lang="fr-FR" sz="2000" dirty="0" smtClean="0">
                <a:latin typeface="Calibri" charset="0"/>
              </a:rPr>
              <a:t> Communication </a:t>
            </a:r>
            <a:r>
              <a:rPr lang="fr-FR" sz="2000" dirty="0" err="1" smtClean="0">
                <a:latin typeface="Calibri" charset="0"/>
              </a:rPr>
              <a:t>Environments</a:t>
            </a:r>
            <a:r>
              <a:rPr lang="fr-FR" sz="2000" dirty="0" smtClean="0">
                <a:latin typeface="Calibri" charset="0"/>
              </a:rPr>
              <a:t>. 	</a:t>
            </a:r>
            <a:r>
              <a:rPr lang="fr-FR" sz="2000" dirty="0" err="1" smtClean="0">
                <a:latin typeface="Calibri" charset="0"/>
              </a:rPr>
              <a:t>Siyi</a:t>
            </a:r>
            <a:r>
              <a:rPr lang="fr-FR" sz="2000" dirty="0" smtClean="0">
                <a:latin typeface="Calibri" charset="0"/>
              </a:rPr>
              <a:t> Wang Institute for </a:t>
            </a:r>
            <a:r>
              <a:rPr lang="fr-FR" sz="2000" dirty="0" err="1" smtClean="0">
                <a:latin typeface="Calibri" charset="0"/>
              </a:rPr>
              <a:t>Telecommunications</a:t>
            </a:r>
            <a:r>
              <a:rPr lang="fr-FR" sz="2000" dirty="0" smtClean="0">
                <a:latin typeface="Calibri" charset="0"/>
              </a:rPr>
              <a:t> </a:t>
            </a:r>
            <a:r>
              <a:rPr lang="fr-FR" sz="2000" dirty="0" err="1" smtClean="0">
                <a:latin typeface="Calibri" charset="0"/>
              </a:rPr>
              <a:t>Research</a:t>
            </a:r>
            <a:r>
              <a:rPr lang="fr-FR" sz="2000" dirty="0" smtClean="0">
                <a:latin typeface="Calibri" charset="0"/>
              </a:rPr>
              <a:t>, </a:t>
            </a:r>
            <a:r>
              <a:rPr lang="fr-FR" sz="2000" dirty="0" err="1" smtClean="0">
                <a:latin typeface="Calibri" charset="0"/>
              </a:rPr>
              <a:t>University</a:t>
            </a:r>
            <a:r>
              <a:rPr lang="fr-FR" sz="2000" dirty="0" smtClean="0">
                <a:latin typeface="Calibri" charset="0"/>
              </a:rPr>
              <a:t> of South </a:t>
            </a:r>
            <a:r>
              <a:rPr lang="fr-FR" sz="2000" dirty="0" err="1" smtClean="0">
                <a:latin typeface="Calibri" charset="0"/>
              </a:rPr>
              <a:t>Australia</a:t>
            </a:r>
            <a:r>
              <a:rPr lang="fr-FR" sz="2000" dirty="0" smtClean="0">
                <a:latin typeface="Calibri" charset="0"/>
              </a:rPr>
              <a:t> </a:t>
            </a:r>
          </a:p>
          <a:p>
            <a:pPr>
              <a:buNone/>
            </a:pPr>
            <a:r>
              <a:rPr lang="fr-FR" sz="2000" dirty="0" smtClean="0">
                <a:latin typeface="Calibri" charset="0"/>
              </a:rPr>
              <a:t>14 A System for </a:t>
            </a:r>
            <a:r>
              <a:rPr lang="fr-FR" sz="2000" dirty="0" err="1" smtClean="0">
                <a:latin typeface="Calibri" charset="0"/>
              </a:rPr>
              <a:t>Affordable</a:t>
            </a:r>
            <a:r>
              <a:rPr lang="fr-FR" sz="2000" dirty="0" smtClean="0">
                <a:latin typeface="Calibri" charset="0"/>
              </a:rPr>
              <a:t> Internet Access in Rural </a:t>
            </a:r>
            <a:r>
              <a:rPr lang="fr-FR" sz="2000" dirty="0" err="1" smtClean="0">
                <a:latin typeface="Calibri" charset="0"/>
              </a:rPr>
              <a:t>Developing</a:t>
            </a:r>
            <a:r>
              <a:rPr lang="fr-FR" sz="2000" dirty="0" smtClean="0">
                <a:latin typeface="Calibri" charset="0"/>
              </a:rPr>
              <a:t> Nations. Esther </a:t>
            </a:r>
            <a:r>
              <a:rPr lang="fr-FR" sz="2000" dirty="0" err="1" smtClean="0">
                <a:latin typeface="Calibri" charset="0"/>
              </a:rPr>
              <a:t>Jang</a:t>
            </a:r>
            <a:r>
              <a:rPr lang="fr-FR" sz="2000" dirty="0" smtClean="0">
                <a:latin typeface="Calibri" charset="0"/>
              </a:rPr>
              <a:t> MIT</a:t>
            </a:r>
          </a:p>
        </p:txBody>
      </p:sp>
      <p:sp>
        <p:nvSpPr>
          <p:cNvPr id="5222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522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6F772C-D24E-E34E-BA74-77BE3D0F5C0B}" type="slidenum">
              <a:rPr lang="en-US" sz="1200">
                <a:solidFill>
                  <a:srgbClr val="898989"/>
                </a:solidFill>
                <a:latin typeface="Calibri" charset="0"/>
                <a:cs typeface="Arial" charset="0"/>
              </a:rPr>
              <a:pPr eaLnBrk="1" hangingPunct="1"/>
              <a:t>26</a:t>
            </a:fld>
            <a:endParaRPr lang="en-US" sz="1200">
              <a:solidFill>
                <a:srgbClr val="898989"/>
              </a:solidFill>
              <a:latin typeface="Calibri"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dirty="0" smtClean="0">
                <a:latin typeface="Calibri" charset="0"/>
              </a:rPr>
              <a:t>11. </a:t>
            </a:r>
            <a:r>
              <a:rPr lang="en-US" dirty="0">
                <a:latin typeface="Calibri" charset="0"/>
              </a:rPr>
              <a:t>Other Business</a:t>
            </a:r>
          </a:p>
        </p:txBody>
      </p:sp>
      <p:sp>
        <p:nvSpPr>
          <p:cNvPr id="52226" name="Content Placeholder 5"/>
          <p:cNvSpPr>
            <a:spLocks noGrp="1"/>
          </p:cNvSpPr>
          <p:nvPr>
            <p:ph idx="1"/>
          </p:nvPr>
        </p:nvSpPr>
        <p:spPr/>
        <p:txBody>
          <a:bodyPr/>
          <a:lstStyle/>
          <a:p>
            <a:r>
              <a:rPr lang="fr-FR" sz="2400" dirty="0">
                <a:latin typeface="Calibri" charset="0"/>
              </a:rPr>
              <a:t>Do </a:t>
            </a:r>
            <a:r>
              <a:rPr lang="fr-FR" sz="2400" dirty="0" err="1">
                <a:latin typeface="Calibri" charset="0"/>
              </a:rPr>
              <a:t>you</a:t>
            </a:r>
            <a:r>
              <a:rPr lang="fr-FR" sz="2400" dirty="0">
                <a:latin typeface="Calibri" charset="0"/>
              </a:rPr>
              <a:t> have </a:t>
            </a:r>
            <a:r>
              <a:rPr lang="fr-FR" sz="2400" dirty="0" err="1">
                <a:latin typeface="Calibri" charset="0"/>
              </a:rPr>
              <a:t>any</a:t>
            </a:r>
            <a:r>
              <a:rPr lang="fr-FR" sz="2400" dirty="0">
                <a:latin typeface="Calibri" charset="0"/>
              </a:rPr>
              <a:t> </a:t>
            </a:r>
            <a:r>
              <a:rPr lang="fr-FR" sz="2400" dirty="0" err="1">
                <a:latin typeface="Calibri" charset="0"/>
              </a:rPr>
              <a:t>planned</a:t>
            </a:r>
            <a:r>
              <a:rPr lang="fr-FR" sz="2400" dirty="0">
                <a:latin typeface="Calibri" charset="0"/>
              </a:rPr>
              <a:t>/</a:t>
            </a:r>
            <a:r>
              <a:rPr lang="fr-FR" sz="2400" dirty="0" err="1">
                <a:latin typeface="Calibri" charset="0"/>
              </a:rPr>
              <a:t>ongoing</a:t>
            </a:r>
            <a:r>
              <a:rPr lang="fr-FR" sz="2400" dirty="0">
                <a:latin typeface="Calibri" charset="0"/>
              </a:rPr>
              <a:t> </a:t>
            </a:r>
            <a:r>
              <a:rPr lang="fr-FR" sz="2400" dirty="0" err="1">
                <a:latin typeface="Calibri" charset="0"/>
              </a:rPr>
              <a:t>activities</a:t>
            </a:r>
            <a:r>
              <a:rPr lang="fr-FR" sz="2400" dirty="0">
                <a:latin typeface="Calibri" charset="0"/>
              </a:rPr>
              <a:t> </a:t>
            </a:r>
            <a:r>
              <a:rPr lang="fr-FR" sz="2400" dirty="0" err="1">
                <a:latin typeface="Calibri" charset="0"/>
              </a:rPr>
              <a:t>related</a:t>
            </a:r>
            <a:r>
              <a:rPr lang="fr-FR" sz="2400" dirty="0">
                <a:latin typeface="Calibri" charset="0"/>
              </a:rPr>
              <a:t> to ITC</a:t>
            </a:r>
            <a:r>
              <a:rPr lang="fr-FR" sz="2400" dirty="0" smtClean="0">
                <a:latin typeface="Calibri" charset="0"/>
              </a:rPr>
              <a:t>?</a:t>
            </a:r>
          </a:p>
          <a:p>
            <a:endParaRPr lang="es-ES_tradnl" sz="2400" dirty="0">
              <a:latin typeface="Calibri" charset="0"/>
            </a:endParaRPr>
          </a:p>
          <a:p>
            <a:r>
              <a:rPr lang="en-US" sz="2400" dirty="0">
                <a:latin typeface="Calibri" charset="0"/>
              </a:rPr>
              <a:t>Do you like to contribute to ITC (and </a:t>
            </a:r>
            <a:r>
              <a:rPr lang="en-US" sz="2400" dirty="0" err="1">
                <a:latin typeface="Calibri" charset="0"/>
              </a:rPr>
              <a:t>ComSoc</a:t>
            </a:r>
            <a:r>
              <a:rPr lang="en-US" sz="2400" dirty="0">
                <a:latin typeface="Calibri" charset="0"/>
              </a:rPr>
              <a:t> in general)</a:t>
            </a:r>
            <a:r>
              <a:rPr lang="en-US" sz="2400" dirty="0" smtClean="0">
                <a:latin typeface="Calibri" charset="0"/>
              </a:rPr>
              <a:t>?</a:t>
            </a:r>
          </a:p>
          <a:p>
            <a:endParaRPr lang="en-US" sz="2400" dirty="0">
              <a:latin typeface="Calibri" charset="0"/>
            </a:endParaRPr>
          </a:p>
          <a:p>
            <a:r>
              <a:rPr lang="en-US" sz="2400" dirty="0">
                <a:latin typeface="Calibri" charset="0"/>
              </a:rPr>
              <a:t>Join </a:t>
            </a:r>
            <a:r>
              <a:rPr lang="en-US" sz="2400" dirty="0" smtClean="0">
                <a:latin typeface="Calibri" charset="0"/>
              </a:rPr>
              <a:t>ITC: </a:t>
            </a:r>
            <a:endParaRPr lang="en-US" sz="2400" dirty="0">
              <a:latin typeface="Calibri" charset="0"/>
            </a:endParaRPr>
          </a:p>
          <a:p>
            <a:pPr lvl="1"/>
            <a:r>
              <a:rPr lang="en-US" sz="1800" b="1" dirty="0">
                <a:latin typeface="Calibri" charset="0"/>
              </a:rPr>
              <a:t>Join the mail list </a:t>
            </a:r>
            <a:r>
              <a:rPr lang="en-US" sz="1800" dirty="0">
                <a:latin typeface="Calibri" charset="0"/>
              </a:rPr>
              <a:t>by sending an email to </a:t>
            </a:r>
            <a:r>
              <a:rPr lang="en-US" sz="1800" dirty="0" err="1">
                <a:solidFill>
                  <a:srgbClr val="000000"/>
                </a:solidFill>
                <a:latin typeface="Calibri" charset="0"/>
              </a:rPr>
              <a:t>listserv@comsoc.org</a:t>
            </a:r>
            <a:r>
              <a:rPr lang="en-US" sz="1800" dirty="0">
                <a:solidFill>
                  <a:srgbClr val="000000"/>
                </a:solidFill>
                <a:latin typeface="Calibri" charset="0"/>
              </a:rPr>
              <a:t> and type in the body of the message "join </a:t>
            </a:r>
            <a:r>
              <a:rPr lang="en-US" sz="1800" dirty="0" err="1">
                <a:solidFill>
                  <a:srgbClr val="000000"/>
                </a:solidFill>
                <a:latin typeface="Calibri" charset="0"/>
              </a:rPr>
              <a:t>itc</a:t>
            </a:r>
            <a:r>
              <a:rPr lang="en-US" sz="1800" dirty="0">
                <a:solidFill>
                  <a:srgbClr val="000000"/>
                </a:solidFill>
                <a:latin typeface="Calibri" charset="0"/>
              </a:rPr>
              <a:t> </a:t>
            </a:r>
            <a:r>
              <a:rPr lang="en-US" sz="1800" dirty="0" err="1">
                <a:solidFill>
                  <a:srgbClr val="000000"/>
                </a:solidFill>
                <a:latin typeface="Calibri" charset="0"/>
              </a:rPr>
              <a:t>FirstName</a:t>
            </a:r>
            <a:r>
              <a:rPr lang="en-US" sz="1800" dirty="0">
                <a:solidFill>
                  <a:srgbClr val="000000"/>
                </a:solidFill>
                <a:latin typeface="Calibri" charset="0"/>
              </a:rPr>
              <a:t> </a:t>
            </a:r>
            <a:r>
              <a:rPr lang="en-US" sz="1800" dirty="0" err="1">
                <a:solidFill>
                  <a:srgbClr val="000000"/>
                </a:solidFill>
                <a:latin typeface="Calibri" charset="0"/>
              </a:rPr>
              <a:t>FamilyName</a:t>
            </a:r>
            <a:r>
              <a:rPr lang="en-US" sz="1800" dirty="0">
                <a:solidFill>
                  <a:srgbClr val="000000"/>
                </a:solidFill>
                <a:latin typeface="Calibri" charset="0"/>
              </a:rPr>
              <a:t>”</a:t>
            </a:r>
            <a:endParaRPr lang="en-US" altLang="ja-JP" sz="1800" dirty="0">
              <a:latin typeface="Calibri" charset="0"/>
            </a:endParaRPr>
          </a:p>
          <a:p>
            <a:pPr lvl="1"/>
            <a:r>
              <a:rPr lang="en-US" sz="1800" dirty="0">
                <a:latin typeface="Calibri" charset="0"/>
              </a:rPr>
              <a:t>Participate/raise discussions in the list</a:t>
            </a:r>
          </a:p>
          <a:p>
            <a:pPr lvl="1"/>
            <a:r>
              <a:rPr lang="en-US" sz="1800" dirty="0">
                <a:latin typeface="Calibri" charset="0"/>
              </a:rPr>
              <a:t>Provide your inputs and help</a:t>
            </a:r>
            <a:endParaRPr lang="en-US" sz="2000" dirty="0">
              <a:latin typeface="Calibri" charset="0"/>
            </a:endParaRPr>
          </a:p>
        </p:txBody>
      </p:sp>
      <p:sp>
        <p:nvSpPr>
          <p:cNvPr id="5222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522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6F772C-D24E-E34E-BA74-77BE3D0F5C0B}" type="slidenum">
              <a:rPr lang="en-US" sz="1200">
                <a:solidFill>
                  <a:srgbClr val="898989"/>
                </a:solidFill>
                <a:latin typeface="Calibri" charset="0"/>
                <a:cs typeface="Arial" charset="0"/>
              </a:rPr>
              <a:pPr eaLnBrk="1" hangingPunct="1"/>
              <a:t>27</a:t>
            </a:fld>
            <a:endParaRPr lang="en-US" sz="1200">
              <a:solidFill>
                <a:srgbClr val="898989"/>
              </a:solidFill>
              <a:latin typeface="Calibri"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latin typeface="Calibri" charset="0"/>
              </a:rPr>
              <a:t>12. </a:t>
            </a:r>
            <a:r>
              <a:rPr lang="en-US" dirty="0">
                <a:latin typeface="Calibri" charset="0"/>
              </a:rPr>
              <a:t>Adjourn</a:t>
            </a:r>
          </a:p>
        </p:txBody>
      </p:sp>
      <p:sp>
        <p:nvSpPr>
          <p:cNvPr id="5427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5427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14E7D1-C7EF-2F4E-8C3D-9B423E7BF870}" type="slidenum">
              <a:rPr lang="en-US" sz="1200">
                <a:solidFill>
                  <a:srgbClr val="898989"/>
                </a:solidFill>
                <a:latin typeface="Calibri" charset="0"/>
                <a:cs typeface="Arial" charset="0"/>
              </a:rPr>
              <a:pPr eaLnBrk="1" hangingPunct="1"/>
              <a:t>28</a:t>
            </a:fld>
            <a:endParaRPr lang="en-US" sz="1200">
              <a:solidFill>
                <a:srgbClr val="898989"/>
              </a:solidFill>
              <a:latin typeface="Calibri" charset="0"/>
              <a:cs typeface="Arial" charset="0"/>
            </a:endParaRPr>
          </a:p>
        </p:txBody>
      </p:sp>
      <p:sp>
        <p:nvSpPr>
          <p:cNvPr id="54276" name="8 Rectángulo"/>
          <p:cNvSpPr>
            <a:spLocks noChangeArrowheads="1"/>
          </p:cNvSpPr>
          <p:nvPr/>
        </p:nvSpPr>
        <p:spPr bwMode="auto">
          <a:xfrm>
            <a:off x="609600" y="2438400"/>
            <a:ext cx="7848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800" dirty="0" err="1"/>
              <a:t>Next</a:t>
            </a:r>
            <a:r>
              <a:rPr lang="fr-FR" sz="2800" dirty="0"/>
              <a:t> </a:t>
            </a:r>
            <a:r>
              <a:rPr lang="fr-FR" sz="2800" dirty="0" smtClean="0"/>
              <a:t>tentative </a:t>
            </a:r>
            <a:r>
              <a:rPr lang="fr-FR" sz="2800" dirty="0"/>
              <a:t>ITC meeting:</a:t>
            </a:r>
          </a:p>
          <a:p>
            <a:pPr algn="ctr"/>
            <a:endParaRPr lang="fr-FR" sz="2800" dirty="0"/>
          </a:p>
          <a:p>
            <a:pPr algn="ctr"/>
            <a:r>
              <a:rPr lang="fr-FR" sz="2800" dirty="0"/>
              <a:t>IEEE </a:t>
            </a:r>
            <a:r>
              <a:rPr lang="fr-FR" sz="2800" dirty="0" smtClean="0"/>
              <a:t>GLOBECOM 2016</a:t>
            </a:r>
          </a:p>
          <a:p>
            <a:pPr algn="ctr"/>
            <a:r>
              <a:rPr lang="fr-FR" sz="2400" i="1" dirty="0"/>
              <a:t>6-10 </a:t>
            </a:r>
            <a:r>
              <a:rPr lang="fr-FR" sz="2400" i="1" dirty="0" err="1"/>
              <a:t>December</a:t>
            </a:r>
            <a:r>
              <a:rPr lang="fr-FR" sz="2400" i="1" dirty="0"/>
              <a:t> </a:t>
            </a:r>
            <a:r>
              <a:rPr lang="fr-FR" sz="2400" i="1" dirty="0" smtClean="0"/>
              <a:t>2015</a:t>
            </a:r>
          </a:p>
          <a:p>
            <a:pPr algn="ctr"/>
            <a:r>
              <a:rPr lang="fr-FR" sz="2400" i="1" dirty="0" smtClean="0"/>
              <a:t>San </a:t>
            </a:r>
            <a:r>
              <a:rPr lang="fr-FR" sz="2400" i="1" dirty="0"/>
              <a:t>Diego, CA, USA </a:t>
            </a:r>
            <a:endParaRPr lang="fr-FR" sz="28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1295400" y="3886200"/>
            <a:ext cx="6934200"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latin typeface="Calibri" charset="0"/>
              <a:ea typeface="ＭＳ Ｐゴシック" charset="0"/>
              <a:cs typeface="ＭＳ Ｐゴシック" charset="0"/>
            </a:endParaRPr>
          </a:p>
        </p:txBody>
      </p:sp>
      <p:sp>
        <p:nvSpPr>
          <p:cNvPr id="11" name="10 Rectángulo"/>
          <p:cNvSpPr/>
          <p:nvPr/>
        </p:nvSpPr>
        <p:spPr>
          <a:xfrm>
            <a:off x="914400" y="2819400"/>
            <a:ext cx="6553200" cy="533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latin typeface="Calibri" charset="0"/>
              <a:ea typeface="ＭＳ Ｐゴシック" charset="0"/>
              <a:cs typeface="ＭＳ Ｐゴシック" charset="0"/>
            </a:endParaRPr>
          </a:p>
        </p:txBody>
      </p:sp>
      <p:sp>
        <p:nvSpPr>
          <p:cNvPr id="10" name="9 Rectángulo"/>
          <p:cNvSpPr/>
          <p:nvPr/>
        </p:nvSpPr>
        <p:spPr>
          <a:xfrm>
            <a:off x="457200" y="2133600"/>
            <a:ext cx="990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latin typeface="Calibri" charset="0"/>
              <a:ea typeface="ＭＳ Ｐゴシック" charset="0"/>
              <a:cs typeface="ＭＳ Ｐゴシック" charset="0"/>
            </a:endParaRPr>
          </a:p>
        </p:txBody>
      </p:sp>
      <p:sp>
        <p:nvSpPr>
          <p:cNvPr id="17412" name="Title 1"/>
          <p:cNvSpPr>
            <a:spLocks noGrp="1"/>
          </p:cNvSpPr>
          <p:nvPr>
            <p:ph type="title"/>
          </p:nvPr>
        </p:nvSpPr>
        <p:spPr>
          <a:xfrm>
            <a:off x="457200" y="457200"/>
            <a:ext cx="8229600" cy="1143000"/>
          </a:xfrm>
        </p:spPr>
        <p:txBody>
          <a:bodyPr/>
          <a:lstStyle/>
          <a:p>
            <a:r>
              <a:rPr lang="en-US" dirty="0">
                <a:latin typeface="Calibri" charset="0"/>
              </a:rPr>
              <a:t>1. </a:t>
            </a:r>
            <a:r>
              <a:rPr lang="en-US" dirty="0" smtClean="0">
                <a:latin typeface="Calibri" charset="0"/>
              </a:rPr>
              <a:t>Welcome &amp; introduction</a:t>
            </a:r>
            <a:endParaRPr lang="en-US" dirty="0">
              <a:latin typeface="Calibri" charset="0"/>
            </a:endParaRPr>
          </a:p>
        </p:txBody>
      </p:sp>
      <p:sp>
        <p:nvSpPr>
          <p:cNvPr id="17413" name="Content Placeholder 2"/>
          <p:cNvSpPr>
            <a:spLocks noGrp="1"/>
          </p:cNvSpPr>
          <p:nvPr>
            <p:ph idx="1"/>
          </p:nvPr>
        </p:nvSpPr>
        <p:spPr>
          <a:xfrm>
            <a:off x="457200" y="1600200"/>
            <a:ext cx="8305800" cy="4525963"/>
          </a:xfrm>
        </p:spPr>
        <p:txBody>
          <a:bodyPr/>
          <a:lstStyle/>
          <a:p>
            <a:pPr algn="ctr">
              <a:buFont typeface="Arial" charset="0"/>
              <a:buNone/>
            </a:pPr>
            <a:r>
              <a:rPr lang="en-US" dirty="0">
                <a:latin typeface="Calibri" charset="0"/>
              </a:rPr>
              <a:t>Structure: IEEE, </a:t>
            </a:r>
            <a:r>
              <a:rPr lang="en-US" dirty="0" err="1">
                <a:latin typeface="Calibri" charset="0"/>
              </a:rPr>
              <a:t>ComSoc</a:t>
            </a:r>
            <a:r>
              <a:rPr lang="en-US" dirty="0">
                <a:latin typeface="Calibri" charset="0"/>
              </a:rPr>
              <a:t>, and TAC</a:t>
            </a:r>
          </a:p>
          <a:p>
            <a:pPr>
              <a:spcBef>
                <a:spcPct val="0"/>
              </a:spcBef>
              <a:buFont typeface="Arial" charset="0"/>
              <a:buNone/>
            </a:pPr>
            <a:r>
              <a:rPr lang="en-US" dirty="0">
                <a:latin typeface="Calibri" charset="0"/>
              </a:rPr>
              <a:t>IEEE</a:t>
            </a:r>
          </a:p>
          <a:p>
            <a:pPr>
              <a:spcBef>
                <a:spcPts val="1200"/>
              </a:spcBef>
              <a:buFont typeface="Arial" charset="0"/>
              <a:buNone/>
            </a:pPr>
            <a:r>
              <a:rPr lang="en-US" dirty="0">
                <a:latin typeface="Calibri" charset="0"/>
              </a:rPr>
              <a:t>     IEEE Communication Society (</a:t>
            </a:r>
            <a:r>
              <a:rPr lang="en-US" dirty="0" err="1">
                <a:latin typeface="Calibri" charset="0"/>
              </a:rPr>
              <a:t>ComSoc</a:t>
            </a:r>
            <a:r>
              <a:rPr lang="en-US" dirty="0">
                <a:latin typeface="Calibri" charset="0"/>
              </a:rPr>
              <a:t>)</a:t>
            </a:r>
          </a:p>
          <a:p>
            <a:pPr marL="1163638" lvl="1" indent="-360363"/>
            <a:r>
              <a:rPr lang="en-US" dirty="0">
                <a:latin typeface="Calibri" charset="0"/>
              </a:rPr>
              <a:t>One of the 38 societies of IEEE</a:t>
            </a:r>
          </a:p>
          <a:p>
            <a:pPr>
              <a:buFont typeface="Arial" charset="0"/>
              <a:buNone/>
            </a:pPr>
            <a:r>
              <a:rPr lang="en-US" dirty="0">
                <a:latin typeface="Calibri" charset="0"/>
              </a:rPr>
              <a:t>         </a:t>
            </a:r>
            <a:r>
              <a:rPr lang="en-US" dirty="0" err="1">
                <a:latin typeface="Calibri" charset="0"/>
              </a:rPr>
              <a:t>ComSoc</a:t>
            </a:r>
            <a:r>
              <a:rPr lang="en-US" dirty="0">
                <a:latin typeface="Calibri" charset="0"/>
              </a:rPr>
              <a:t> Technical Activities Council (TAC)</a:t>
            </a:r>
          </a:p>
          <a:p>
            <a:pPr marL="1163638" lvl="1" indent="-360363"/>
            <a:r>
              <a:rPr lang="en-US" dirty="0">
                <a:latin typeface="Calibri" charset="0"/>
              </a:rPr>
              <a:t>Members: VP Technical Activities, TAC Vice-chair, TC Chairs and Vice-chairs</a:t>
            </a:r>
          </a:p>
          <a:p>
            <a:pPr lvl="3">
              <a:buFont typeface="Arial" charset="0"/>
              <a:buChar char="•"/>
            </a:pPr>
            <a:r>
              <a:rPr lang="en-US" dirty="0" smtClean="0">
                <a:latin typeface="Calibri" charset="0"/>
              </a:rPr>
              <a:t>23 </a:t>
            </a:r>
            <a:r>
              <a:rPr lang="en-US" dirty="0">
                <a:latin typeface="Calibri" charset="0"/>
              </a:rPr>
              <a:t>TCs, </a:t>
            </a:r>
            <a:r>
              <a:rPr lang="en-US" dirty="0" smtClean="0">
                <a:latin typeface="Calibri" charset="0"/>
              </a:rPr>
              <a:t>13 </a:t>
            </a:r>
            <a:r>
              <a:rPr lang="en-US" dirty="0">
                <a:latin typeface="Calibri" charset="0"/>
              </a:rPr>
              <a:t>Emerging Tech. </a:t>
            </a:r>
            <a:r>
              <a:rPr lang="en-US" dirty="0" smtClean="0">
                <a:latin typeface="Calibri" charset="0"/>
              </a:rPr>
              <a:t>Subcommittees:</a:t>
            </a:r>
            <a:r>
              <a:rPr lang="en-US" sz="1800" dirty="0" smtClean="0">
                <a:latin typeface="Calibri" charset="0"/>
              </a:rPr>
              <a:t>  </a:t>
            </a:r>
            <a:r>
              <a:rPr lang="en-US" sz="1800" dirty="0">
                <a:latin typeface="Calibri" charset="0"/>
                <a:hlinkClick r:id="rId2"/>
              </a:rPr>
              <a:t>http://www.comsoc.org/about/committees/Technical</a:t>
            </a:r>
            <a:endParaRPr lang="en-US" sz="1800" dirty="0">
              <a:latin typeface="Calibri" charset="0"/>
            </a:endParaRPr>
          </a:p>
          <a:p>
            <a:pPr lvl="3">
              <a:buFont typeface="Arial" charset="0"/>
              <a:buChar char="•"/>
            </a:pPr>
            <a:r>
              <a:rPr lang="en-US" dirty="0">
                <a:latin typeface="Calibri" charset="0"/>
              </a:rPr>
              <a:t>Internet TC is a joint tech. committee of </a:t>
            </a:r>
            <a:r>
              <a:rPr lang="en-US" dirty="0" err="1">
                <a:latin typeface="Calibri" charset="0"/>
              </a:rPr>
              <a:t>ComSoc</a:t>
            </a:r>
            <a:r>
              <a:rPr lang="en-US" dirty="0">
                <a:latin typeface="Calibri" charset="0"/>
              </a:rPr>
              <a:t> and ISOC</a:t>
            </a:r>
          </a:p>
          <a:p>
            <a:pPr lvl="2">
              <a:buFont typeface="Arial" charset="0"/>
              <a:buNone/>
            </a:pPr>
            <a:endParaRPr lang="en-US" dirty="0">
              <a:latin typeface="Calibri" charset="0"/>
            </a:endParaRPr>
          </a:p>
        </p:txBody>
      </p:sp>
      <p:sp>
        <p:nvSpPr>
          <p:cNvPr id="1741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1741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C0D527-63AB-CD45-9ADA-210140EEEF65}" type="slidenum">
              <a:rPr lang="en-US" sz="1200">
                <a:solidFill>
                  <a:srgbClr val="898989"/>
                </a:solidFill>
                <a:latin typeface="Calibri" charset="0"/>
                <a:cs typeface="Arial" charset="0"/>
              </a:rPr>
              <a:pPr eaLnBrk="1" hangingPunct="1"/>
              <a:t>3</a:t>
            </a:fld>
            <a:endParaRPr lang="en-US" sz="1200">
              <a:solidFill>
                <a:srgbClr val="898989"/>
              </a:solidFill>
              <a:latin typeface="Calibri" charset="0"/>
              <a:cs typeface="Arial" charset="0"/>
            </a:endParaRPr>
          </a:p>
        </p:txBody>
      </p:sp>
      <p:cxnSp>
        <p:nvCxnSpPr>
          <p:cNvPr id="14" name="13 Conector recto"/>
          <p:cNvCxnSpPr/>
          <p:nvPr/>
        </p:nvCxnSpPr>
        <p:spPr>
          <a:xfrm>
            <a:off x="685800" y="2667000"/>
            <a:ext cx="0" cy="457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1143000" y="3352800"/>
            <a:ext cx="0" cy="838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85800" y="3124200"/>
            <a:ext cx="228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1143000" y="4191000"/>
            <a:ext cx="152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381000"/>
            <a:ext cx="8229600" cy="1143000"/>
          </a:xfrm>
        </p:spPr>
        <p:txBody>
          <a:bodyPr/>
          <a:lstStyle/>
          <a:p>
            <a:pPr eaLnBrk="1" hangingPunct="1"/>
            <a:r>
              <a:rPr lang="en-US">
                <a:latin typeface="Calibri" charset="0"/>
              </a:rPr>
              <a:t>1. ITC Officers</a:t>
            </a:r>
          </a:p>
        </p:txBody>
      </p:sp>
      <p:sp>
        <p:nvSpPr>
          <p:cNvPr id="18434" name="Content Placeholder 2"/>
          <p:cNvSpPr>
            <a:spLocks noGrp="1"/>
          </p:cNvSpPr>
          <p:nvPr>
            <p:ph idx="1"/>
          </p:nvPr>
        </p:nvSpPr>
        <p:spPr>
          <a:xfrm>
            <a:off x="457200" y="1600200"/>
            <a:ext cx="8229600" cy="3200400"/>
          </a:xfrm>
        </p:spPr>
        <p:txBody>
          <a:bodyPr/>
          <a:lstStyle/>
          <a:p>
            <a:pPr eaLnBrk="1" hangingPunct="1"/>
            <a:r>
              <a:rPr lang="en-US" sz="2800" dirty="0">
                <a:latin typeface="Calibri" charset="0"/>
              </a:rPr>
              <a:t>Officers (</a:t>
            </a:r>
            <a:r>
              <a:rPr lang="en-US" sz="2800" dirty="0" smtClean="0">
                <a:latin typeface="Calibri" charset="0"/>
              </a:rPr>
              <a:t>2013-2015):</a:t>
            </a:r>
            <a:endParaRPr lang="en-US" sz="1800" dirty="0">
              <a:latin typeface="Calibri" charset="0"/>
            </a:endParaRPr>
          </a:p>
          <a:p>
            <a:pPr lvl="1" eaLnBrk="1" hangingPunct="1"/>
            <a:r>
              <a:rPr lang="en-US" sz="2000" dirty="0">
                <a:latin typeface="Calibri" charset="0"/>
              </a:rPr>
              <a:t>Chair: </a:t>
            </a:r>
            <a:br>
              <a:rPr lang="en-US" sz="2000" dirty="0">
                <a:latin typeface="Calibri" charset="0"/>
              </a:rPr>
            </a:br>
            <a:r>
              <a:rPr lang="en-US" sz="2000" dirty="0" smtClean="0">
                <a:latin typeface="Calibri" charset="0"/>
              </a:rPr>
              <a:t>Jaime </a:t>
            </a:r>
            <a:r>
              <a:rPr lang="en-US" sz="2000" dirty="0" err="1" smtClean="0">
                <a:latin typeface="Calibri" charset="0"/>
              </a:rPr>
              <a:t>Lloret</a:t>
            </a:r>
            <a:r>
              <a:rPr lang="en-US" sz="2000" dirty="0" smtClean="0">
                <a:latin typeface="Calibri" charset="0"/>
              </a:rPr>
              <a:t> </a:t>
            </a:r>
            <a:r>
              <a:rPr lang="en-US" sz="2000" dirty="0" err="1" smtClean="0">
                <a:latin typeface="Calibri" charset="0"/>
              </a:rPr>
              <a:t>Mauri</a:t>
            </a:r>
            <a:r>
              <a:rPr lang="en-US" sz="2000" dirty="0" smtClean="0">
                <a:latin typeface="Calibri" charset="0"/>
              </a:rPr>
              <a:t> (Technical University of Valencia, Spain)</a:t>
            </a:r>
          </a:p>
          <a:p>
            <a:pPr lvl="1" eaLnBrk="1" hangingPunct="1"/>
            <a:r>
              <a:rPr lang="en-US" sz="2000" dirty="0" smtClean="0">
                <a:latin typeface="Calibri" charset="0"/>
              </a:rPr>
              <a:t>Vice</a:t>
            </a:r>
            <a:r>
              <a:rPr lang="en-US" sz="2000" dirty="0">
                <a:latin typeface="Calibri" charset="0"/>
              </a:rPr>
              <a:t>-Chair: </a:t>
            </a:r>
            <a:br>
              <a:rPr lang="en-US" sz="2000" dirty="0">
                <a:latin typeface="Calibri" charset="0"/>
              </a:rPr>
            </a:br>
            <a:r>
              <a:rPr lang="en-US" sz="2000" dirty="0" smtClean="0">
                <a:latin typeface="Calibri" charset="0"/>
              </a:rPr>
              <a:t>Stefano </a:t>
            </a:r>
            <a:r>
              <a:rPr lang="en-US" sz="2000" dirty="0" err="1" smtClean="0">
                <a:latin typeface="Calibri" charset="0"/>
              </a:rPr>
              <a:t>Secci</a:t>
            </a:r>
            <a:r>
              <a:rPr lang="en-US" sz="2000" dirty="0" smtClean="0">
                <a:latin typeface="Calibri" charset="0"/>
              </a:rPr>
              <a:t> (University Pierre and Marie Curie, France)</a:t>
            </a:r>
          </a:p>
          <a:p>
            <a:pPr lvl="1" eaLnBrk="1" hangingPunct="1"/>
            <a:r>
              <a:rPr lang="en-US" sz="2000" dirty="0" smtClean="0">
                <a:latin typeface="Calibri" charset="0"/>
              </a:rPr>
              <a:t>Secretary: </a:t>
            </a:r>
            <a:br>
              <a:rPr lang="en-US" sz="2000" dirty="0" smtClean="0">
                <a:latin typeface="Calibri" charset="0"/>
              </a:rPr>
            </a:br>
            <a:r>
              <a:rPr lang="en-US" sz="2000" dirty="0" smtClean="0">
                <a:latin typeface="Calibri" charset="0"/>
              </a:rPr>
              <a:t>Dijiang Huang (Arizona State University, USA)</a:t>
            </a:r>
            <a:br>
              <a:rPr lang="en-US" sz="2000" dirty="0" smtClean="0">
                <a:latin typeface="Calibri" charset="0"/>
              </a:rPr>
            </a:br>
            <a:r>
              <a:rPr lang="en-US" sz="2000" dirty="0" smtClean="0">
                <a:latin typeface="Calibri" charset="0"/>
              </a:rPr>
              <a:t/>
            </a:r>
            <a:br>
              <a:rPr lang="en-US" sz="2000" dirty="0" smtClean="0">
                <a:latin typeface="Calibri" charset="0"/>
              </a:rPr>
            </a:br>
            <a:r>
              <a:rPr lang="en-US" sz="2000" dirty="0" smtClean="0">
                <a:latin typeface="Calibri" charset="0"/>
              </a:rPr>
              <a:t>Elected in Nov. 2013.</a:t>
            </a:r>
            <a:br>
              <a:rPr lang="en-US" sz="2000" dirty="0" smtClean="0">
                <a:latin typeface="Calibri" charset="0"/>
              </a:rPr>
            </a:br>
            <a:r>
              <a:rPr lang="en-US" sz="2000" dirty="0" smtClean="0">
                <a:latin typeface="Calibri" charset="0"/>
              </a:rPr>
              <a:t>Next elections: Fall 2015.</a:t>
            </a:r>
            <a:endParaRPr lang="en-US" sz="2000" dirty="0">
              <a:latin typeface="Calibri" charset="0"/>
            </a:endParaRPr>
          </a:p>
          <a:p>
            <a:pPr eaLnBrk="1" hangingPunct="1"/>
            <a:r>
              <a:rPr lang="en-US" sz="2800" dirty="0">
                <a:latin typeface="Calibri" charset="0"/>
              </a:rPr>
              <a:t>Previous Chairs (</a:t>
            </a:r>
            <a:r>
              <a:rPr lang="en-US" sz="2800" dirty="0" smtClean="0">
                <a:latin typeface="Calibri" charset="0"/>
              </a:rPr>
              <a:t>1995-2013):</a:t>
            </a:r>
            <a:endParaRPr lang="en-US" sz="2800" dirty="0">
              <a:latin typeface="Calibri" charset="0"/>
            </a:endParaRPr>
          </a:p>
          <a:p>
            <a:pPr lvl="1" eaLnBrk="1" hangingPunct="1"/>
            <a:r>
              <a:rPr lang="en-US" sz="1800" dirty="0" err="1" smtClean="0">
                <a:latin typeface="Calibri" charset="0"/>
              </a:rPr>
              <a:t>Xiaoming</a:t>
            </a:r>
            <a:r>
              <a:rPr lang="en-US" sz="1800" dirty="0" smtClean="0">
                <a:latin typeface="Calibri" charset="0"/>
              </a:rPr>
              <a:t> Fu (2011-2013), Deep </a:t>
            </a:r>
            <a:r>
              <a:rPr lang="en-US" sz="1800" dirty="0" err="1">
                <a:latin typeface="Calibri" charset="0"/>
              </a:rPr>
              <a:t>Medhi</a:t>
            </a:r>
            <a:r>
              <a:rPr lang="en-US" sz="1800" dirty="0">
                <a:latin typeface="Calibri" charset="0"/>
              </a:rPr>
              <a:t> (2007-2011), Markus Hoffman (2004-2007), Joe Touch (2000-2004), Henning </a:t>
            </a:r>
            <a:r>
              <a:rPr lang="en-US" sz="1800" dirty="0" err="1">
                <a:latin typeface="Calibri" charset="0"/>
              </a:rPr>
              <a:t>Schulzrinne</a:t>
            </a:r>
            <a:r>
              <a:rPr lang="en-US" sz="1800" dirty="0">
                <a:latin typeface="Calibri" charset="0"/>
              </a:rPr>
              <a:t> (1995-2000)</a:t>
            </a:r>
          </a:p>
          <a:p>
            <a:pPr lvl="1" eaLnBrk="1" hangingPunct="1"/>
            <a:endParaRPr lang="en-US" sz="2000" dirty="0">
              <a:latin typeface="Calibri" charset="0"/>
            </a:endParaRPr>
          </a:p>
          <a:p>
            <a:pPr lvl="1" eaLnBrk="1" hangingPunct="1">
              <a:buFont typeface="Arial" charset="0"/>
              <a:buNone/>
            </a:pPr>
            <a:r>
              <a:rPr lang="en-US" sz="2000" dirty="0">
                <a:latin typeface="Calibri" charset="0"/>
              </a:rPr>
              <a:t>	</a:t>
            </a:r>
          </a:p>
        </p:txBody>
      </p:sp>
      <p:sp>
        <p:nvSpPr>
          <p:cNvPr id="1843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078BF0-2E69-F742-9F9E-DBBC37C25411}" type="slidenum">
              <a:rPr lang="en-US" sz="1200">
                <a:solidFill>
                  <a:srgbClr val="898989"/>
                </a:solidFill>
                <a:latin typeface="Calibri" charset="0"/>
                <a:cs typeface="Arial" charset="0"/>
              </a:rPr>
              <a:pPr eaLnBrk="1" hangingPunct="1"/>
              <a:t>4</a:t>
            </a:fld>
            <a:endParaRPr lang="en-US" sz="1200">
              <a:solidFill>
                <a:srgbClr val="898989"/>
              </a:solidFill>
              <a:latin typeface="Calibri"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latin typeface="Calibri" charset="0"/>
              </a:rPr>
              <a:t>1. </a:t>
            </a:r>
            <a:r>
              <a:rPr lang="en-US" dirty="0">
                <a:solidFill>
                  <a:srgbClr val="000000"/>
                </a:solidFill>
                <a:latin typeface="Calibri" charset="0"/>
              </a:rPr>
              <a:t>ITC </a:t>
            </a:r>
            <a:r>
              <a:rPr lang="en-US" dirty="0" smtClean="0">
                <a:solidFill>
                  <a:srgbClr val="000000"/>
                </a:solidFill>
                <a:latin typeface="Calibri" charset="0"/>
              </a:rPr>
              <a:t>Community</a:t>
            </a:r>
            <a:endParaRPr lang="en-US" dirty="0">
              <a:solidFill>
                <a:srgbClr val="000000"/>
              </a:solidFill>
              <a:latin typeface="Calibri" charset="0"/>
            </a:endParaRPr>
          </a:p>
        </p:txBody>
      </p:sp>
      <p:sp>
        <p:nvSpPr>
          <p:cNvPr id="1945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B20D9A-BD0A-8D41-AA14-8820C69B2F6D}" type="slidenum">
              <a:rPr lang="en-US" sz="1200">
                <a:solidFill>
                  <a:srgbClr val="898989"/>
                </a:solidFill>
                <a:latin typeface="Calibri" charset="0"/>
                <a:cs typeface="Arial" charset="0"/>
              </a:rPr>
              <a:pPr eaLnBrk="1" hangingPunct="1"/>
              <a:t>5</a:t>
            </a:fld>
            <a:endParaRPr lang="en-US" sz="1200">
              <a:solidFill>
                <a:srgbClr val="898989"/>
              </a:solidFill>
              <a:latin typeface="Calibri" charset="0"/>
              <a:cs typeface="Arial" charset="0"/>
            </a:endParaRPr>
          </a:p>
        </p:txBody>
      </p:sp>
      <p:graphicFrame>
        <p:nvGraphicFramePr>
          <p:cNvPr id="2" name="Chart 1"/>
          <p:cNvGraphicFramePr>
            <a:graphicFrameLocks/>
          </p:cNvGraphicFramePr>
          <p:nvPr>
            <p:extLst>
              <p:ext uri="{D42A27DB-BD31-4B8C-83A1-F6EECF244321}">
                <p14:modId xmlns:p14="http://schemas.microsoft.com/office/powerpoint/2010/main" val="2765830776"/>
              </p:ext>
            </p:extLst>
          </p:nvPr>
        </p:nvGraphicFramePr>
        <p:xfrm>
          <a:off x="323850" y="1270000"/>
          <a:ext cx="8235950" cy="5080000"/>
        </p:xfrm>
        <a:graphic>
          <a:graphicData uri="http://schemas.openxmlformats.org/drawingml/2006/chart">
            <c:chart xmlns:c="http://schemas.openxmlformats.org/drawingml/2006/chart" xmlns:r="http://schemas.openxmlformats.org/officeDocument/2006/relationships" r:id="rId3"/>
          </a:graphicData>
        </a:graphic>
      </p:graphicFrame>
      <p:sp>
        <p:nvSpPr>
          <p:cNvPr id="19463" name="TextBox 2"/>
          <p:cNvSpPr txBox="1">
            <a:spLocks noChangeArrowheads="1"/>
          </p:cNvSpPr>
          <p:nvPr/>
        </p:nvSpPr>
        <p:spPr bwMode="auto">
          <a:xfrm>
            <a:off x="457200" y="6581775"/>
            <a:ext cx="8532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dirty="0"/>
              <a:t>Subscribing</a:t>
            </a:r>
            <a:r>
              <a:rPr lang="en-US" sz="1200" dirty="0"/>
              <a:t>: send an email to </a:t>
            </a:r>
            <a:r>
              <a:rPr lang="en-US" sz="1200" dirty="0">
                <a:solidFill>
                  <a:srgbClr val="000000"/>
                </a:solidFill>
              </a:rPr>
              <a:t>listserv@comsoc.org and type in the body of the message "join </a:t>
            </a:r>
            <a:r>
              <a:rPr lang="en-US" sz="1200" dirty="0" err="1">
                <a:solidFill>
                  <a:srgbClr val="000000"/>
                </a:solidFill>
              </a:rPr>
              <a:t>itc</a:t>
            </a:r>
            <a:r>
              <a:rPr lang="en-US" sz="1200" dirty="0">
                <a:solidFill>
                  <a:srgbClr val="000000"/>
                </a:solidFill>
              </a:rPr>
              <a:t> </a:t>
            </a:r>
            <a:r>
              <a:rPr lang="en-US" sz="1200" dirty="0" err="1">
                <a:solidFill>
                  <a:srgbClr val="000000"/>
                </a:solidFill>
              </a:rPr>
              <a:t>FirstName</a:t>
            </a:r>
            <a:r>
              <a:rPr lang="en-US" sz="1200" dirty="0">
                <a:solidFill>
                  <a:srgbClr val="000000"/>
                </a:solidFill>
              </a:rPr>
              <a:t> </a:t>
            </a:r>
            <a:r>
              <a:rPr lang="en-US" sz="1200" dirty="0" err="1">
                <a:solidFill>
                  <a:srgbClr val="000000"/>
                </a:solidFill>
              </a:rPr>
              <a:t>FamilyName</a:t>
            </a:r>
            <a:r>
              <a:rPr lang="en-US" sz="1200" dirty="0">
                <a:solidFill>
                  <a:srgbClr val="000000"/>
                </a:solidFill>
              </a:rPr>
              <a:t>”</a:t>
            </a:r>
            <a:endParaRPr lang="en-US" sz="1200" dirty="0"/>
          </a:p>
        </p:txBody>
      </p:sp>
      <p:sp>
        <p:nvSpPr>
          <p:cNvPr id="3" name="Espace réservé du pied de page 2"/>
          <p:cNvSpPr>
            <a:spLocks noGrp="1"/>
          </p:cNvSpPr>
          <p:nvPr>
            <p:ph type="ftr" sz="quarter" idx="11"/>
          </p:nvPr>
        </p:nvSpPr>
        <p:spPr/>
        <p:txBody>
          <a:bodyPr/>
          <a:lstStyle/>
          <a:p>
            <a:pPr>
              <a:defRPr/>
            </a:pPr>
            <a:r>
              <a:rPr lang="en-US" dirty="0" smtClean="0"/>
              <a:t>ITC Meeting, June 2015</a:t>
            </a:r>
            <a:endParaRPr lang="en-US" dirty="0"/>
          </a:p>
        </p:txBody>
      </p:sp>
      <p:sp>
        <p:nvSpPr>
          <p:cNvPr id="19460" name="11 CuadroTexto"/>
          <p:cNvSpPr txBox="1">
            <a:spLocks noChangeArrowheads="1"/>
          </p:cNvSpPr>
          <p:nvPr/>
        </p:nvSpPr>
        <p:spPr bwMode="auto">
          <a:xfrm>
            <a:off x="7543800" y="19050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ES_tradnl" sz="1800" dirty="0" smtClean="0"/>
              <a:t>866</a:t>
            </a:r>
            <a:endParaRPr lang="es-ES_tradnl" sz="18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457200" y="2057400"/>
            <a:ext cx="8458200" cy="1371600"/>
          </a:xfrm>
        </p:spPr>
        <p:txBody>
          <a:bodyPr/>
          <a:lstStyle/>
          <a:p>
            <a:pPr>
              <a:buFont typeface="Arial" charset="0"/>
              <a:buNone/>
            </a:pPr>
            <a:endParaRPr lang="en-US" sz="2800" i="1" dirty="0">
              <a:latin typeface="Calibri" charset="0"/>
            </a:endParaRPr>
          </a:p>
          <a:p>
            <a:pPr>
              <a:buNone/>
            </a:pPr>
            <a:r>
              <a:rPr lang="en-US" sz="2400" i="1" dirty="0">
                <a:latin typeface="Calibri" charset="0"/>
                <a:hlinkClick r:id="rId2"/>
              </a:rPr>
              <a:t>http://</a:t>
            </a:r>
            <a:r>
              <a:rPr lang="en-US" sz="2400" i="1" dirty="0" smtClean="0">
                <a:latin typeface="Calibri" charset="0"/>
                <a:hlinkClick r:id="rId2"/>
              </a:rPr>
              <a:t>committees.comsoc.org/itc/reports/itc-meeting-2014.pdf</a:t>
            </a:r>
            <a:endParaRPr lang="en-US" sz="2400" i="1" dirty="0" smtClean="0">
              <a:latin typeface="Calibri" charset="0"/>
            </a:endParaRPr>
          </a:p>
          <a:p>
            <a:pPr>
              <a:buNone/>
            </a:pPr>
            <a:endParaRPr lang="en-US" sz="2400" i="1" dirty="0">
              <a:latin typeface="Calibri" charset="0"/>
            </a:endParaRPr>
          </a:p>
        </p:txBody>
      </p:sp>
      <p:sp>
        <p:nvSpPr>
          <p:cNvPr id="2150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2150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22EACF-9F6A-8C4B-9F56-CE9FB2CC44F2}" type="slidenum">
              <a:rPr lang="en-US" sz="1200">
                <a:solidFill>
                  <a:srgbClr val="898989"/>
                </a:solidFill>
                <a:latin typeface="Calibri" charset="0"/>
                <a:cs typeface="Arial" charset="0"/>
              </a:rPr>
              <a:pPr eaLnBrk="1" hangingPunct="1"/>
              <a:t>6</a:t>
            </a:fld>
            <a:endParaRPr lang="en-US" sz="1200">
              <a:solidFill>
                <a:srgbClr val="898989"/>
              </a:solidFill>
              <a:latin typeface="Calibri" charset="0"/>
              <a:cs typeface="Arial" charset="0"/>
            </a:endParaRPr>
          </a:p>
        </p:txBody>
      </p:sp>
      <p:sp>
        <p:nvSpPr>
          <p:cNvPr id="21508" name="Title 1"/>
          <p:cNvSpPr>
            <a:spLocks noGrp="1"/>
          </p:cNvSpPr>
          <p:nvPr>
            <p:ph type="title"/>
          </p:nvPr>
        </p:nvSpPr>
        <p:spPr>
          <a:xfrm>
            <a:off x="457200" y="990600"/>
            <a:ext cx="8229600" cy="1143000"/>
          </a:xfrm>
        </p:spPr>
        <p:txBody>
          <a:bodyPr/>
          <a:lstStyle/>
          <a:p>
            <a:r>
              <a:rPr lang="en-US" dirty="0">
                <a:latin typeface="Calibri" charset="0"/>
              </a:rPr>
              <a:t>2. Approval of ITC GC 2014  meeting Minutes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457200"/>
            <a:ext cx="8229600" cy="1143000"/>
          </a:xfrm>
        </p:spPr>
        <p:txBody>
          <a:bodyPr/>
          <a:lstStyle/>
          <a:p>
            <a:pPr eaLnBrk="1" hangingPunct="1"/>
            <a:r>
              <a:rPr lang="en-US" dirty="0">
                <a:latin typeface="Calibri" charset="0"/>
              </a:rPr>
              <a:t>3. </a:t>
            </a:r>
            <a:r>
              <a:rPr lang="en-US" dirty="0" smtClean="0">
                <a:solidFill>
                  <a:srgbClr val="000000"/>
                </a:solidFill>
                <a:latin typeface="Calibri" charset="0"/>
              </a:rPr>
              <a:t>2013 </a:t>
            </a:r>
            <a:r>
              <a:rPr lang="en-US" dirty="0">
                <a:solidFill>
                  <a:srgbClr val="000000"/>
                </a:solidFill>
                <a:latin typeface="Calibri" charset="0"/>
              </a:rPr>
              <a:t>ITC Best Paper </a:t>
            </a:r>
            <a:r>
              <a:rPr lang="en-US" dirty="0" smtClean="0">
                <a:solidFill>
                  <a:srgbClr val="000000"/>
                </a:solidFill>
                <a:latin typeface="Calibri" charset="0"/>
              </a:rPr>
              <a:t>Award</a:t>
            </a:r>
            <a:endParaRPr lang="en-US" dirty="0">
              <a:solidFill>
                <a:srgbClr val="FF0000"/>
              </a:solidFill>
              <a:latin typeface="Calibri" charset="0"/>
            </a:endParaRPr>
          </a:p>
        </p:txBody>
      </p:sp>
      <p:sp>
        <p:nvSpPr>
          <p:cNvPr id="22530" name="Content Placeholder 2"/>
          <p:cNvSpPr>
            <a:spLocks noGrp="1"/>
          </p:cNvSpPr>
          <p:nvPr>
            <p:ph idx="1"/>
          </p:nvPr>
        </p:nvSpPr>
        <p:spPr>
          <a:xfrm>
            <a:off x="457200" y="1828800"/>
            <a:ext cx="8229600" cy="3429000"/>
          </a:xfrm>
        </p:spPr>
        <p:txBody>
          <a:bodyPr/>
          <a:lstStyle/>
          <a:p>
            <a:pPr eaLnBrk="1" hangingPunct="1">
              <a:spcAft>
                <a:spcPts val="1200"/>
              </a:spcAft>
            </a:pPr>
            <a:r>
              <a:rPr lang="fr-FR" sz="2400" dirty="0">
                <a:latin typeface="Calibri" charset="0"/>
              </a:rPr>
              <a:t>A new </a:t>
            </a:r>
            <a:r>
              <a:rPr lang="fr-FR" sz="2400" dirty="0" err="1">
                <a:latin typeface="Calibri" charset="0"/>
              </a:rPr>
              <a:t>award</a:t>
            </a:r>
            <a:r>
              <a:rPr lang="fr-FR" sz="2400" dirty="0">
                <a:latin typeface="Calibri" charset="0"/>
              </a:rPr>
              <a:t> </a:t>
            </a:r>
            <a:r>
              <a:rPr lang="fr-FR" sz="2400" dirty="0" err="1">
                <a:latin typeface="Calibri" charset="0"/>
              </a:rPr>
              <a:t>recently</a:t>
            </a:r>
            <a:r>
              <a:rPr lang="fr-FR" sz="2400" dirty="0">
                <a:latin typeface="Calibri" charset="0"/>
              </a:rPr>
              <a:t> set up by ITC </a:t>
            </a:r>
          </a:p>
          <a:p>
            <a:pPr eaLnBrk="1" hangingPunct="1">
              <a:spcAft>
                <a:spcPts val="1200"/>
              </a:spcAft>
            </a:pPr>
            <a:r>
              <a:rPr lang="fr-FR" sz="2400" dirty="0" smtClean="0">
                <a:latin typeface="Calibri" charset="0"/>
              </a:rPr>
              <a:t>2013-2014 </a:t>
            </a:r>
            <a:r>
              <a:rPr lang="fr-FR" sz="2400" dirty="0" err="1">
                <a:latin typeface="Calibri" charset="0"/>
              </a:rPr>
              <a:t>Committee</a:t>
            </a:r>
            <a:endParaRPr lang="fr-FR" sz="2400" dirty="0">
              <a:latin typeface="Calibri" charset="0"/>
            </a:endParaRPr>
          </a:p>
          <a:p>
            <a:pPr lvl="1" eaLnBrk="1" hangingPunct="1">
              <a:spcAft>
                <a:spcPts val="1200"/>
              </a:spcAft>
            </a:pPr>
            <a:r>
              <a:rPr lang="de-DE" sz="2000" dirty="0" err="1">
                <a:latin typeface="Calibri" charset="0"/>
              </a:rPr>
              <a:t>Deep</a:t>
            </a:r>
            <a:r>
              <a:rPr lang="de-DE" sz="2000" dirty="0">
                <a:latin typeface="Calibri" charset="0"/>
              </a:rPr>
              <a:t> </a:t>
            </a:r>
            <a:r>
              <a:rPr lang="de-DE" sz="2000" dirty="0" err="1">
                <a:latin typeface="Calibri" charset="0"/>
              </a:rPr>
              <a:t>Medhi</a:t>
            </a:r>
            <a:r>
              <a:rPr lang="de-DE" sz="2000" dirty="0">
                <a:latin typeface="Calibri" charset="0"/>
              </a:rPr>
              <a:t> (UMKC) - </a:t>
            </a:r>
            <a:r>
              <a:rPr lang="de-DE" sz="2000" dirty="0" err="1">
                <a:latin typeface="Calibri" charset="0"/>
              </a:rPr>
              <a:t>Chair</a:t>
            </a:r>
            <a:r>
              <a:rPr lang="de-DE" sz="2000" dirty="0">
                <a:latin typeface="Calibri" charset="0"/>
              </a:rPr>
              <a:t>; Jorg Liebeherr (U. Toronto); </a:t>
            </a:r>
            <a:r>
              <a:rPr lang="de-DE" sz="2000" dirty="0" err="1">
                <a:latin typeface="Calibri" charset="0"/>
              </a:rPr>
              <a:t>Lixin</a:t>
            </a:r>
            <a:r>
              <a:rPr lang="de-DE" sz="2000" dirty="0">
                <a:latin typeface="Calibri" charset="0"/>
              </a:rPr>
              <a:t> Gao (</a:t>
            </a:r>
            <a:r>
              <a:rPr lang="de-DE" sz="2000" dirty="0" err="1">
                <a:latin typeface="Calibri" charset="0"/>
              </a:rPr>
              <a:t>UMass</a:t>
            </a:r>
            <a:r>
              <a:rPr lang="de-DE" sz="2000" dirty="0">
                <a:latin typeface="Calibri" charset="0"/>
              </a:rPr>
              <a:t>)</a:t>
            </a:r>
          </a:p>
          <a:p>
            <a:pPr eaLnBrk="1" hangingPunct="1">
              <a:spcAft>
                <a:spcPts val="1200"/>
              </a:spcAft>
            </a:pPr>
            <a:r>
              <a:rPr lang="fr-FR" sz="2400" dirty="0" err="1">
                <a:latin typeface="Calibri" charset="0"/>
              </a:rPr>
              <a:t>Eligibility</a:t>
            </a:r>
            <a:endParaRPr lang="fr-FR" sz="2400" dirty="0">
              <a:latin typeface="Calibri" charset="0"/>
            </a:endParaRPr>
          </a:p>
          <a:p>
            <a:pPr lvl="1" eaLnBrk="1" hangingPunct="1">
              <a:spcAft>
                <a:spcPts val="1200"/>
              </a:spcAft>
            </a:pPr>
            <a:r>
              <a:rPr lang="en-US" sz="2000" dirty="0">
                <a:latin typeface="Calibri" charset="0"/>
              </a:rPr>
              <a:t>Only papers that have been published in conferences held during the preceding calendar year, which have been endorsed by the Internet Technical Committee of IEEE Communications Society, are eligible for the ITC best paper </a:t>
            </a:r>
            <a:r>
              <a:rPr lang="en-US" sz="2000" dirty="0" smtClean="0">
                <a:latin typeface="Calibri" charset="0"/>
              </a:rPr>
              <a:t>award</a:t>
            </a:r>
            <a:endParaRPr lang="en-US" sz="2000" dirty="0">
              <a:latin typeface="Calibri" charset="0"/>
            </a:endParaRPr>
          </a:p>
        </p:txBody>
      </p:sp>
      <p:sp>
        <p:nvSpPr>
          <p:cNvPr id="2253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AEF45B-A2BB-2943-B19A-ABE921C1AA5F}" type="slidenum">
              <a:rPr lang="en-US" sz="1200">
                <a:solidFill>
                  <a:srgbClr val="898989"/>
                </a:solidFill>
                <a:latin typeface="Calibri" charset="0"/>
                <a:cs typeface="Arial" charset="0"/>
              </a:rPr>
              <a:pPr eaLnBrk="1" hangingPunct="1"/>
              <a:t>7</a:t>
            </a:fld>
            <a:endParaRPr lang="en-US" sz="1200">
              <a:solidFill>
                <a:srgbClr val="898989"/>
              </a:solidFill>
              <a:latin typeface="Calibri"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457200"/>
            <a:ext cx="8229600" cy="1143000"/>
          </a:xfrm>
        </p:spPr>
        <p:txBody>
          <a:bodyPr/>
          <a:lstStyle/>
          <a:p>
            <a:pPr eaLnBrk="1" hangingPunct="1"/>
            <a:r>
              <a:rPr lang="en-US" dirty="0">
                <a:latin typeface="Calibri" charset="0"/>
              </a:rPr>
              <a:t>3. </a:t>
            </a:r>
            <a:r>
              <a:rPr lang="en-US" dirty="0" smtClean="0">
                <a:solidFill>
                  <a:srgbClr val="000000"/>
                </a:solidFill>
                <a:latin typeface="Calibri" charset="0"/>
              </a:rPr>
              <a:t>2013 </a:t>
            </a:r>
            <a:r>
              <a:rPr lang="en-US" dirty="0">
                <a:solidFill>
                  <a:srgbClr val="000000"/>
                </a:solidFill>
                <a:latin typeface="Calibri" charset="0"/>
              </a:rPr>
              <a:t>ITC Best Paper </a:t>
            </a:r>
            <a:r>
              <a:rPr lang="en-US" dirty="0" smtClean="0">
                <a:solidFill>
                  <a:srgbClr val="000000"/>
                </a:solidFill>
                <a:latin typeface="Calibri" charset="0"/>
              </a:rPr>
              <a:t>Award</a:t>
            </a:r>
            <a:endParaRPr lang="en-US" dirty="0">
              <a:solidFill>
                <a:srgbClr val="FF0000"/>
              </a:solidFill>
              <a:latin typeface="Calibri" charset="0"/>
            </a:endParaRPr>
          </a:p>
        </p:txBody>
      </p:sp>
      <p:sp>
        <p:nvSpPr>
          <p:cNvPr id="22530" name="Content Placeholder 2"/>
          <p:cNvSpPr>
            <a:spLocks noGrp="1"/>
          </p:cNvSpPr>
          <p:nvPr>
            <p:ph idx="1"/>
          </p:nvPr>
        </p:nvSpPr>
        <p:spPr>
          <a:xfrm>
            <a:off x="457200" y="2819400"/>
            <a:ext cx="8229600" cy="2438400"/>
          </a:xfrm>
        </p:spPr>
        <p:txBody>
          <a:bodyPr/>
          <a:lstStyle/>
          <a:p>
            <a:pPr marL="0" indent="0" algn="ctr">
              <a:buNone/>
            </a:pPr>
            <a:r>
              <a:rPr lang="es-ES" sz="2400" b="1" dirty="0" err="1"/>
              <a:t>Gautam</a:t>
            </a:r>
            <a:r>
              <a:rPr lang="es-ES" sz="2400" b="1" dirty="0"/>
              <a:t> S. </a:t>
            </a:r>
            <a:r>
              <a:rPr lang="es-ES" sz="2400" b="1" dirty="0" err="1"/>
              <a:t>Thakur</a:t>
            </a:r>
            <a:r>
              <a:rPr lang="es-ES" sz="2400" b="1" dirty="0"/>
              <a:t> &amp; Ahmed </a:t>
            </a:r>
            <a:r>
              <a:rPr lang="es-ES" sz="2400" b="1" dirty="0" err="1"/>
              <a:t>Helmy</a:t>
            </a:r>
            <a:r>
              <a:rPr lang="es-ES" sz="2400" b="1" dirty="0"/>
              <a:t>, COBRA: A Framework </a:t>
            </a:r>
            <a:r>
              <a:rPr lang="es-ES" sz="2400" b="1" dirty="0" err="1"/>
              <a:t>for</a:t>
            </a:r>
            <a:r>
              <a:rPr lang="es-ES" sz="2400" b="1" dirty="0"/>
              <a:t> </a:t>
            </a:r>
            <a:r>
              <a:rPr lang="es-ES" sz="2400" b="1" dirty="0" err="1"/>
              <a:t>the</a:t>
            </a:r>
            <a:r>
              <a:rPr lang="es-ES" sz="2400" b="1" dirty="0"/>
              <a:t> </a:t>
            </a:r>
            <a:r>
              <a:rPr lang="es-ES" sz="2400" b="1" dirty="0" err="1"/>
              <a:t>Analysis</a:t>
            </a:r>
            <a:r>
              <a:rPr lang="es-ES" sz="2400" b="1" dirty="0"/>
              <a:t> </a:t>
            </a:r>
            <a:r>
              <a:rPr lang="es-ES" sz="2400" b="1" dirty="0" smtClean="0"/>
              <a:t>of </a:t>
            </a:r>
            <a:r>
              <a:rPr lang="es-ES" sz="2400" b="1" dirty="0" err="1" smtClean="0"/>
              <a:t>Realistic</a:t>
            </a:r>
            <a:r>
              <a:rPr lang="es-ES" sz="2400" b="1" dirty="0" smtClean="0"/>
              <a:t> </a:t>
            </a:r>
            <a:r>
              <a:rPr lang="es-ES" sz="2400" b="1" dirty="0" err="1"/>
              <a:t>Mobility</a:t>
            </a:r>
            <a:r>
              <a:rPr lang="es-ES" sz="2400" b="1" dirty="0"/>
              <a:t> </a:t>
            </a:r>
            <a:r>
              <a:rPr lang="es-ES" sz="2400" b="1" dirty="0" err="1"/>
              <a:t>Models</a:t>
            </a:r>
            <a:r>
              <a:rPr lang="es-ES" sz="2400" b="1" dirty="0"/>
              <a:t> [</a:t>
            </a:r>
            <a:r>
              <a:rPr lang="es-ES" sz="2400" b="1" dirty="0" err="1"/>
              <a:t>GLobal</a:t>
            </a:r>
            <a:r>
              <a:rPr lang="es-ES" sz="2400" b="1" dirty="0"/>
              <a:t> Internet </a:t>
            </a:r>
            <a:r>
              <a:rPr lang="es-ES" sz="2400" b="1" dirty="0" err="1"/>
              <a:t>Symposium</a:t>
            </a:r>
            <a:r>
              <a:rPr lang="es-ES" sz="2400" b="1" dirty="0"/>
              <a:t> 2013]</a:t>
            </a:r>
          </a:p>
        </p:txBody>
      </p:sp>
      <p:sp>
        <p:nvSpPr>
          <p:cNvPr id="2253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AEF45B-A2BB-2943-B19A-ABE921C1AA5F}" type="slidenum">
              <a:rPr lang="en-US" sz="1200">
                <a:solidFill>
                  <a:srgbClr val="898989"/>
                </a:solidFill>
                <a:latin typeface="Calibri" charset="0"/>
                <a:cs typeface="Arial" charset="0"/>
              </a:rPr>
              <a:pPr eaLnBrk="1" hangingPunct="1"/>
              <a:t>8</a:t>
            </a:fld>
            <a:endParaRPr lang="en-US" sz="1200">
              <a:solidFill>
                <a:srgbClr val="898989"/>
              </a:solidFill>
              <a:latin typeface="Calibri" charset="0"/>
              <a:cs typeface="Arial" charset="0"/>
            </a:endParaRPr>
          </a:p>
        </p:txBody>
      </p:sp>
    </p:spTree>
    <p:extLst>
      <p:ext uri="{BB962C8B-B14F-4D97-AF65-F5344CB8AC3E}">
        <p14:creationId xmlns:p14="http://schemas.microsoft.com/office/powerpoint/2010/main" val="38428488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457200"/>
            <a:ext cx="8229600" cy="1143000"/>
          </a:xfrm>
        </p:spPr>
        <p:txBody>
          <a:bodyPr/>
          <a:lstStyle/>
          <a:p>
            <a:pPr eaLnBrk="1" hangingPunct="1"/>
            <a:r>
              <a:rPr lang="en-US" dirty="0">
                <a:latin typeface="Calibri" charset="0"/>
              </a:rPr>
              <a:t>3. </a:t>
            </a:r>
            <a:r>
              <a:rPr lang="en-US" dirty="0" smtClean="0">
                <a:solidFill>
                  <a:srgbClr val="000000"/>
                </a:solidFill>
                <a:latin typeface="Calibri" charset="0"/>
              </a:rPr>
              <a:t>2014 </a:t>
            </a:r>
            <a:r>
              <a:rPr lang="en-US" dirty="0">
                <a:solidFill>
                  <a:srgbClr val="000000"/>
                </a:solidFill>
                <a:latin typeface="Calibri" charset="0"/>
              </a:rPr>
              <a:t>ITC Best Paper </a:t>
            </a:r>
            <a:r>
              <a:rPr lang="en-US" dirty="0" smtClean="0">
                <a:solidFill>
                  <a:srgbClr val="000000"/>
                </a:solidFill>
                <a:latin typeface="Calibri" charset="0"/>
              </a:rPr>
              <a:t>Award</a:t>
            </a:r>
            <a:endParaRPr lang="en-US" dirty="0">
              <a:solidFill>
                <a:srgbClr val="FF0000"/>
              </a:solidFill>
              <a:latin typeface="Calibri" charset="0"/>
            </a:endParaRPr>
          </a:p>
        </p:txBody>
      </p:sp>
      <p:sp>
        <p:nvSpPr>
          <p:cNvPr id="22530" name="Content Placeholder 2"/>
          <p:cNvSpPr>
            <a:spLocks noGrp="1"/>
          </p:cNvSpPr>
          <p:nvPr>
            <p:ph idx="1"/>
          </p:nvPr>
        </p:nvSpPr>
        <p:spPr>
          <a:xfrm>
            <a:off x="457200" y="2819400"/>
            <a:ext cx="8229600" cy="2438400"/>
          </a:xfrm>
        </p:spPr>
        <p:txBody>
          <a:bodyPr/>
          <a:lstStyle/>
          <a:p>
            <a:pPr marL="0" indent="0" algn="ctr">
              <a:buNone/>
            </a:pPr>
            <a:r>
              <a:rPr lang="es-ES" b="1" dirty="0" err="1" smtClean="0"/>
              <a:t>Still</a:t>
            </a:r>
            <a:r>
              <a:rPr lang="es-ES" b="1" dirty="0" smtClean="0"/>
              <a:t> in </a:t>
            </a:r>
            <a:r>
              <a:rPr lang="es-ES" b="1" dirty="0" err="1" smtClean="0"/>
              <a:t>the</a:t>
            </a:r>
            <a:r>
              <a:rPr lang="es-ES" b="1" dirty="0" smtClean="0"/>
              <a:t> </a:t>
            </a:r>
            <a:r>
              <a:rPr lang="es-ES" b="1" dirty="0" err="1" smtClean="0"/>
              <a:t>decision</a:t>
            </a:r>
            <a:r>
              <a:rPr lang="es-ES" b="1" dirty="0" smtClean="0"/>
              <a:t> </a:t>
            </a:r>
            <a:r>
              <a:rPr lang="es-ES" b="1" dirty="0" err="1" smtClean="0"/>
              <a:t>process</a:t>
            </a:r>
            <a:r>
              <a:rPr lang="es-ES" b="1" dirty="0" smtClean="0"/>
              <a:t>.</a:t>
            </a:r>
            <a:endParaRPr lang="es-ES" b="1" dirty="0"/>
          </a:p>
        </p:txBody>
      </p:sp>
      <p:sp>
        <p:nvSpPr>
          <p:cNvPr id="2253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solidFill>
                  <a:srgbClr val="898989"/>
                </a:solidFill>
                <a:latin typeface="Calibri" charset="0"/>
              </a:rPr>
              <a:t>ITC Meeting, June 2015</a:t>
            </a:r>
            <a:endParaRPr lang="en-US" sz="1200" dirty="0">
              <a:solidFill>
                <a:srgbClr val="898989"/>
              </a:solidFill>
              <a:latin typeface="Calibri" charset="0"/>
            </a:endParaRP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AEF45B-A2BB-2943-B19A-ABE921C1AA5F}" type="slidenum">
              <a:rPr lang="en-US" sz="1200">
                <a:solidFill>
                  <a:srgbClr val="898989"/>
                </a:solidFill>
                <a:latin typeface="Calibri" charset="0"/>
                <a:cs typeface="Arial" charset="0"/>
              </a:rPr>
              <a:pPr eaLnBrk="1" hangingPunct="1"/>
              <a:t>9</a:t>
            </a:fld>
            <a:endParaRPr lang="en-US" sz="1200">
              <a:solidFill>
                <a:srgbClr val="898989"/>
              </a:solidFill>
              <a:latin typeface="Calibri" charset="0"/>
              <a:cs typeface="Arial" charset="0"/>
            </a:endParaRPr>
          </a:p>
        </p:txBody>
      </p:sp>
    </p:spTree>
    <p:extLst>
      <p:ext uri="{BB962C8B-B14F-4D97-AF65-F5344CB8AC3E}">
        <p14:creationId xmlns:p14="http://schemas.microsoft.com/office/powerpoint/2010/main" val="2965868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35644</TotalTime>
  <Words>1628</Words>
  <Application>Microsoft Macintosh PowerPoint</Application>
  <PresentationFormat>Présentation à l'écran (4:3)</PresentationFormat>
  <Paragraphs>242</Paragraphs>
  <Slides>28</Slides>
  <Notes>4</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Office Theme</vt:lpstr>
      <vt:lpstr>Internet Technical Committee Meeting</vt:lpstr>
      <vt:lpstr>Meeting Agenda</vt:lpstr>
      <vt:lpstr>1. Welcome &amp; introduction</vt:lpstr>
      <vt:lpstr>1. ITC Officers</vt:lpstr>
      <vt:lpstr>1. ITC Community</vt:lpstr>
      <vt:lpstr>2. Approval of ITC GC 2014  meeting Minutes</vt:lpstr>
      <vt:lpstr>3. 2013 ITC Best Paper Award</vt:lpstr>
      <vt:lpstr>3. 2013 ITC Best Paper Award</vt:lpstr>
      <vt:lpstr>3. 2014 ITC Best Paper Award</vt:lpstr>
      <vt:lpstr>4. Conference Update</vt:lpstr>
      <vt:lpstr>4. IEEE INFOCOM  Global Internet Symposium</vt:lpstr>
      <vt:lpstr>4. 18th IEEE INFOCOM  Global Internet Symposium</vt:lpstr>
      <vt:lpstr>4. IEEE GLOBECOM &amp; ICC</vt:lpstr>
      <vt:lpstr>4. IEEE ICC 2017</vt:lpstr>
      <vt:lpstr>4. IEEE GLOBECOM 2017</vt:lpstr>
      <vt:lpstr>4. IEEE NETSOFT 2015</vt:lpstr>
      <vt:lpstr>6. DRCN 2015</vt:lpstr>
      <vt:lpstr>4. DRCN 2016</vt:lpstr>
      <vt:lpstr>Présentation PowerPoint</vt:lpstr>
      <vt:lpstr>5. Special Interest Groups</vt:lpstr>
      <vt:lpstr>5. ITC Special Interesting Group (SIG)</vt:lpstr>
      <vt:lpstr>5. Call for new Special Interest Groups </vt:lpstr>
      <vt:lpstr>5. ITC Activities on Standards</vt:lpstr>
      <vt:lpstr>6. Journal/magazine publication activities</vt:lpstr>
      <vt:lpstr>6. Journal/magazine publication activities</vt:lpstr>
      <vt:lpstr>10. ComSoc Student Competition 2015</vt:lpstr>
      <vt:lpstr>11. Other Business</vt:lpstr>
      <vt:lpstr>12. Adjourn</vt:lpstr>
    </vt:vector>
  </TitlesOfParts>
  <Company>UMKC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Technical Committee</dc:title>
  <dc:creator>Deep Medhi</dc:creator>
  <cp:lastModifiedBy>Ste</cp:lastModifiedBy>
  <cp:revision>600</cp:revision>
  <dcterms:created xsi:type="dcterms:W3CDTF">2008-05-07T15:09:25Z</dcterms:created>
  <dcterms:modified xsi:type="dcterms:W3CDTF">2015-07-14T15:42:30Z</dcterms:modified>
</cp:coreProperties>
</file>